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296" r:id="rId5"/>
    <p:sldId id="290" r:id="rId6"/>
    <p:sldId id="393" r:id="rId7"/>
    <p:sldId id="394" r:id="rId8"/>
    <p:sldId id="295" r:id="rId9"/>
    <p:sldId id="328" r:id="rId10"/>
    <p:sldId id="330" r:id="rId11"/>
    <p:sldId id="329" r:id="rId12"/>
    <p:sldId id="331" r:id="rId13"/>
    <p:sldId id="332" r:id="rId14"/>
    <p:sldId id="398" r:id="rId15"/>
    <p:sldId id="334" r:id="rId16"/>
    <p:sldId id="291" r:id="rId17"/>
    <p:sldId id="336" r:id="rId18"/>
    <p:sldId id="337" r:id="rId19"/>
    <p:sldId id="338" r:id="rId20"/>
    <p:sldId id="341" r:id="rId21"/>
    <p:sldId id="342" r:id="rId22"/>
    <p:sldId id="399" r:id="rId23"/>
    <p:sldId id="343" r:id="rId24"/>
    <p:sldId id="400" r:id="rId25"/>
    <p:sldId id="395" r:id="rId26"/>
    <p:sldId id="292" r:id="rId27"/>
    <p:sldId id="293" r:id="rId28"/>
    <p:sldId id="294" r:id="rId29"/>
    <p:sldId id="345" r:id="rId30"/>
    <p:sldId id="344" r:id="rId31"/>
    <p:sldId id="385" r:id="rId32"/>
    <p:sldId id="333" r:id="rId33"/>
    <p:sldId id="396" r:id="rId34"/>
    <p:sldId id="397" r:id="rId35"/>
    <p:sldId id="346" r:id="rId36"/>
    <p:sldId id="347" r:id="rId37"/>
    <p:sldId id="348" r:id="rId38"/>
    <p:sldId id="349" r:id="rId39"/>
    <p:sldId id="350" r:id="rId40"/>
    <p:sldId id="351" r:id="rId41"/>
    <p:sldId id="352" r:id="rId42"/>
    <p:sldId id="339" r:id="rId43"/>
    <p:sldId id="353" r:id="rId44"/>
    <p:sldId id="354" r:id="rId45"/>
    <p:sldId id="357" r:id="rId46"/>
    <p:sldId id="355" r:id="rId47"/>
    <p:sldId id="356" r:id="rId48"/>
    <p:sldId id="358" r:id="rId49"/>
    <p:sldId id="359" r:id="rId50"/>
    <p:sldId id="360" r:id="rId51"/>
    <p:sldId id="401" r:id="rId52"/>
    <p:sldId id="375" r:id="rId53"/>
    <p:sldId id="361" r:id="rId54"/>
    <p:sldId id="362" r:id="rId55"/>
    <p:sldId id="363" r:id="rId56"/>
    <p:sldId id="364" r:id="rId57"/>
    <p:sldId id="365" r:id="rId58"/>
    <p:sldId id="368" r:id="rId59"/>
    <p:sldId id="369" r:id="rId60"/>
    <p:sldId id="370" r:id="rId61"/>
    <p:sldId id="366" r:id="rId62"/>
    <p:sldId id="367" r:id="rId63"/>
    <p:sldId id="377" r:id="rId64"/>
    <p:sldId id="371" r:id="rId65"/>
    <p:sldId id="372" r:id="rId66"/>
    <p:sldId id="373" r:id="rId67"/>
    <p:sldId id="378" r:id="rId68"/>
    <p:sldId id="380" r:id="rId69"/>
    <p:sldId id="382" r:id="rId70"/>
    <p:sldId id="381" r:id="rId71"/>
    <p:sldId id="383" r:id="rId72"/>
    <p:sldId id="384" r:id="rId73"/>
    <p:sldId id="387" r:id="rId74"/>
    <p:sldId id="392" r:id="rId75"/>
    <p:sldId id="379" r:id="rId76"/>
    <p:sldId id="388" r:id="rId77"/>
    <p:sldId id="389" r:id="rId78"/>
    <p:sldId id="390" r:id="rId79"/>
    <p:sldId id="391" r:id="rId80"/>
    <p:sldId id="374"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llo" id="{1419DD4A-AB3D-4B0F-96FD-AEDC9A142DF9}">
          <p14:sldIdLst>
            <p14:sldId id="256"/>
            <p14:sldId id="257"/>
            <p14:sldId id="289"/>
            <p14:sldId id="296"/>
            <p14:sldId id="290"/>
            <p14:sldId id="393"/>
            <p14:sldId id="394"/>
          </p14:sldIdLst>
        </p14:section>
        <p14:section name="QQ Plots and Model Fit" id="{FD7A3F3F-3C13-48D4-AAD6-F84D1E691CC0}">
          <p14:sldIdLst>
            <p14:sldId id="295"/>
            <p14:sldId id="328"/>
            <p14:sldId id="330"/>
            <p14:sldId id="329"/>
            <p14:sldId id="331"/>
            <p14:sldId id="332"/>
            <p14:sldId id="398"/>
            <p14:sldId id="334"/>
          </p14:sldIdLst>
        </p14:section>
        <p14:section name="Chapter 3" id="{A05E8BF9-136F-4300-9929-15060179F59F}">
          <p14:sldIdLst>
            <p14:sldId id="291"/>
            <p14:sldId id="336"/>
            <p14:sldId id="337"/>
            <p14:sldId id="338"/>
            <p14:sldId id="341"/>
            <p14:sldId id="342"/>
            <p14:sldId id="399"/>
            <p14:sldId id="343"/>
            <p14:sldId id="400"/>
          </p14:sldIdLst>
        </p14:section>
        <p14:section name="Chi and T" id="{7280C582-E3DD-4D01-9EAA-15E0E2C2B526}">
          <p14:sldIdLst>
            <p14:sldId id="395"/>
            <p14:sldId id="292"/>
            <p14:sldId id="293"/>
            <p14:sldId id="294"/>
            <p14:sldId id="345"/>
            <p14:sldId id="344"/>
            <p14:sldId id="385"/>
          </p14:sldIdLst>
        </p14:section>
        <p14:section name="Estimation" id="{0183C445-9DD1-47A3-82CA-A761F84AE5D4}">
          <p14:sldIdLst>
            <p14:sldId id="333"/>
            <p14:sldId id="396"/>
            <p14:sldId id="397"/>
          </p14:sldIdLst>
        </p14:section>
        <p14:section name="Pivotals" id="{E16562A2-AB37-45EB-93B2-75A8BC25E814}">
          <p14:sldIdLst>
            <p14:sldId id="346"/>
            <p14:sldId id="347"/>
            <p14:sldId id="348"/>
          </p14:sldIdLst>
        </p14:section>
        <p14:section name="Confidence Intervals" id="{EA6DF502-6BEB-4800-B791-364898F75770}">
          <p14:sldIdLst>
            <p14:sldId id="349"/>
            <p14:sldId id="350"/>
            <p14:sldId id="351"/>
            <p14:sldId id="352"/>
            <p14:sldId id="339"/>
            <p14:sldId id="353"/>
            <p14:sldId id="354"/>
            <p14:sldId id="357"/>
            <p14:sldId id="355"/>
            <p14:sldId id="356"/>
          </p14:sldIdLst>
        </p14:section>
        <p14:section name="Finding MOE" id="{434FA52A-BA4D-4CD6-A303-35BDEDA0E075}">
          <p14:sldIdLst>
            <p14:sldId id="358"/>
            <p14:sldId id="359"/>
            <p14:sldId id="360"/>
            <p14:sldId id="401"/>
            <p14:sldId id="375"/>
          </p14:sldIdLst>
        </p14:section>
        <p14:section name="Hypothesis Testing" id="{893E5CEF-0057-41D2-BEBC-FD9CCE6D7290}">
          <p14:sldIdLst>
            <p14:sldId id="361"/>
            <p14:sldId id="362"/>
            <p14:sldId id="363"/>
            <p14:sldId id="364"/>
            <p14:sldId id="365"/>
            <p14:sldId id="368"/>
            <p14:sldId id="369"/>
            <p14:sldId id="370"/>
            <p14:sldId id="366"/>
            <p14:sldId id="367"/>
            <p14:sldId id="377"/>
            <p14:sldId id="371"/>
            <p14:sldId id="372"/>
          </p14:sldIdLst>
        </p14:section>
        <p14:section name="Likelihood Ratios" id="{9255FAAC-DE81-418D-91FC-734DCFBE35A9}">
          <p14:sldIdLst>
            <p14:sldId id="373"/>
            <p14:sldId id="378"/>
            <p14:sldId id="380"/>
            <p14:sldId id="382"/>
            <p14:sldId id="381"/>
            <p14:sldId id="383"/>
            <p14:sldId id="384"/>
            <p14:sldId id="387"/>
          </p14:sldIdLst>
        </p14:section>
        <p14:section name="Multiple P-values" id="{74466EF1-909C-437D-8D85-71E678F6A70F}">
          <p14:sldIdLst>
            <p14:sldId id="392"/>
            <p14:sldId id="379"/>
            <p14:sldId id="388"/>
            <p14:sldId id="389"/>
            <p14:sldId id="390"/>
            <p14:sldId id="391"/>
          </p14:sldIdLst>
        </p14:section>
        <p14:section name="Fin" id="{B9F219DE-B541-4B31-ABB9-CDDB8B8C5E02}">
          <p14:sldIdLst>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D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AB114-1DAF-4D10-BCAB-31377C3930B6}" v="9604" dt="2024-11-05T05:18:54.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3CD5-FE00-44DA-658D-A65F1258D3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976C678-39FA-20A4-D55D-C7B541010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77E4A39-020F-7DD8-B405-7A3BFABD5CBF}"/>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5" name="Footer Placeholder 4">
            <a:extLst>
              <a:ext uri="{FF2B5EF4-FFF2-40B4-BE49-F238E27FC236}">
                <a16:creationId xmlns:a16="http://schemas.microsoft.com/office/drawing/2014/main" id="{41D4DF9E-D350-8A24-9587-0E1FF93B7C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2DA170-BC9C-0CF2-7470-7608D508D0CE}"/>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149842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8949-82B7-3D67-CD9B-7974FCE24BD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45F32A5-4412-AF62-72F5-218041C704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3AF151-C094-7179-13E5-AEF16F010BEB}"/>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5" name="Footer Placeholder 4">
            <a:extLst>
              <a:ext uri="{FF2B5EF4-FFF2-40B4-BE49-F238E27FC236}">
                <a16:creationId xmlns:a16="http://schemas.microsoft.com/office/drawing/2014/main" id="{E7E287CD-C18E-419A-6682-69C49F2C784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06D21F1-E7F5-367E-C2B5-DA9F790B3D06}"/>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5528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66F42-ED21-934E-FB2C-85C343BF30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760D9C-9ACD-0F0B-CD4D-567D944FA7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E5A044-1CE2-F0CB-673B-93E6C8C192F6}"/>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5" name="Footer Placeholder 4">
            <a:extLst>
              <a:ext uri="{FF2B5EF4-FFF2-40B4-BE49-F238E27FC236}">
                <a16:creationId xmlns:a16="http://schemas.microsoft.com/office/drawing/2014/main" id="{7B37199C-84D3-CA4A-11A2-00BC3D9014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F5F573-8F7F-E7E1-5465-801362825DE4}"/>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143374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72BF-2412-94C5-F16F-28065135F70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B10A8F-D6B1-DE84-39AE-A39231F05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29DFA1-250B-0B1D-0534-0F21B292CB8C}"/>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5" name="Footer Placeholder 4">
            <a:extLst>
              <a:ext uri="{FF2B5EF4-FFF2-40B4-BE49-F238E27FC236}">
                <a16:creationId xmlns:a16="http://schemas.microsoft.com/office/drawing/2014/main" id="{737754CC-32A0-66F2-F6F9-4CF90656C3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877A07-B0E7-A727-DC78-A371E6555BF4}"/>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262074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258E-B3D5-3481-F5D2-08267E3266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90ECF3F-C3F6-62F2-ECC3-6E32B14604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C6468-628C-63BD-DDEE-C010F82F3E87}"/>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5" name="Footer Placeholder 4">
            <a:extLst>
              <a:ext uri="{FF2B5EF4-FFF2-40B4-BE49-F238E27FC236}">
                <a16:creationId xmlns:a16="http://schemas.microsoft.com/office/drawing/2014/main" id="{4E9AB0D3-138E-2D30-A42A-C70652802D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FF03D6E-0CA8-6CF6-1CD2-59F9DF2C4A3D}"/>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223649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1C86-B538-2267-0B40-04367FF5F5E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321D3C-232C-A71E-1CC9-D572B8F05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BFDD115-8E7D-81B8-E97D-12B6A70096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42A44F-90B5-66B1-2A50-B97B295D5B0D}"/>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6" name="Footer Placeholder 5">
            <a:extLst>
              <a:ext uri="{FF2B5EF4-FFF2-40B4-BE49-F238E27FC236}">
                <a16:creationId xmlns:a16="http://schemas.microsoft.com/office/drawing/2014/main" id="{D0392EC4-F9D8-86AF-6A81-7C6B49D0D1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0A49E5A-DCED-9C27-14B4-7DDF43AAFB1A}"/>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414172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2A45-AB4E-8525-C0A0-1A1C2A25B51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42A0D9-D62D-93CA-0C27-EEBE9F00BC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7D02D-A9CF-CC21-1269-F51179B2F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2EC3207-513A-74B8-B669-701CD2733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5B02B6-2ECF-6B16-16F7-147B3BC3E0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1662B25-768A-D84F-CE1B-6BC5CFD0E01A}"/>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8" name="Footer Placeholder 7">
            <a:extLst>
              <a:ext uri="{FF2B5EF4-FFF2-40B4-BE49-F238E27FC236}">
                <a16:creationId xmlns:a16="http://schemas.microsoft.com/office/drawing/2014/main" id="{FA8FE18F-41F2-4391-FAF0-C2E2B3589A3B}"/>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6E0B395-9DA7-09BA-D6E7-992C74EE40DE}"/>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2412272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5BFA-CBA2-D0A0-EE52-368DDDDB8F9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6738FA9-9E14-6F9E-E37B-51724E697EA6}"/>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4" name="Footer Placeholder 3">
            <a:extLst>
              <a:ext uri="{FF2B5EF4-FFF2-40B4-BE49-F238E27FC236}">
                <a16:creationId xmlns:a16="http://schemas.microsoft.com/office/drawing/2014/main" id="{451D57F7-D584-AF2E-7F49-A1E53498A01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8304AC7-358F-9D13-5B20-6BFB72E2EF00}"/>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236745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2C620C-6E86-6ABC-774D-B3BF39B23D90}"/>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3" name="Footer Placeholder 2">
            <a:extLst>
              <a:ext uri="{FF2B5EF4-FFF2-40B4-BE49-F238E27FC236}">
                <a16:creationId xmlns:a16="http://schemas.microsoft.com/office/drawing/2014/main" id="{22F68915-842F-C140-573C-7FD59515146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5B3E951-604C-39A1-0E27-B1B087251357}"/>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369581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DCAB-10B3-B762-CD07-5BE06E426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D0AF0B0-DCD6-86FF-A974-6A71242A1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29847B5-C7EF-5333-D907-44B3D9C6A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D08AA-62FA-250F-1B88-EF4A2C2F4B08}"/>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6" name="Footer Placeholder 5">
            <a:extLst>
              <a:ext uri="{FF2B5EF4-FFF2-40B4-BE49-F238E27FC236}">
                <a16:creationId xmlns:a16="http://schemas.microsoft.com/office/drawing/2014/main" id="{1D9F7CAE-E372-15F0-3E75-48739285B1C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24604B-D3FA-3DD4-979E-E660AF82D245}"/>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259549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5FE5-E414-121F-20A1-7B44AE943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B6C784F-1700-A09E-FFDF-C8BD1FA893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146F3F8-77E3-CC2B-99D8-02F0AD421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B550B-76A8-B49C-BCD9-7A3CE909147C}"/>
              </a:ext>
            </a:extLst>
          </p:cNvPr>
          <p:cNvSpPr>
            <a:spLocks noGrp="1"/>
          </p:cNvSpPr>
          <p:nvPr>
            <p:ph type="dt" sz="half" idx="10"/>
          </p:nvPr>
        </p:nvSpPr>
        <p:spPr/>
        <p:txBody>
          <a:bodyPr/>
          <a:lstStyle/>
          <a:p>
            <a:fld id="{409FD852-BB9A-44C2-ADD4-D6AE9852344B}" type="datetimeFigureOut">
              <a:rPr lang="en-CA" smtClean="0"/>
              <a:t>2024-11-07</a:t>
            </a:fld>
            <a:endParaRPr lang="en-CA"/>
          </a:p>
        </p:txBody>
      </p:sp>
      <p:sp>
        <p:nvSpPr>
          <p:cNvPr id="6" name="Footer Placeholder 5">
            <a:extLst>
              <a:ext uri="{FF2B5EF4-FFF2-40B4-BE49-F238E27FC236}">
                <a16:creationId xmlns:a16="http://schemas.microsoft.com/office/drawing/2014/main" id="{69683F3F-FA46-29D7-231B-8BB4B8E79CB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A28E4E4-5643-36D1-5A83-B5E57BD56BE9}"/>
              </a:ext>
            </a:extLst>
          </p:cNvPr>
          <p:cNvSpPr>
            <a:spLocks noGrp="1"/>
          </p:cNvSpPr>
          <p:nvPr>
            <p:ph type="sldNum" sz="quarter" idx="12"/>
          </p:nvPr>
        </p:nvSpPr>
        <p:spPr/>
        <p:txBody>
          <a:bodyPr/>
          <a:lstStyle/>
          <a:p>
            <a:fld id="{F19DEC29-2E99-4C0C-B5A1-4116B2CBA444}" type="slidenum">
              <a:rPr lang="en-CA" smtClean="0"/>
              <a:t>‹#›</a:t>
            </a:fld>
            <a:endParaRPr lang="en-CA"/>
          </a:p>
        </p:txBody>
      </p:sp>
    </p:spTree>
    <p:extLst>
      <p:ext uri="{BB962C8B-B14F-4D97-AF65-F5344CB8AC3E}">
        <p14:creationId xmlns:p14="http://schemas.microsoft.com/office/powerpoint/2010/main" val="134740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0E826-261E-D227-FE69-6E906B316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4E63793-A467-AC97-1D67-A858A7F2D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CEDF89-B213-F6A7-33E0-83E372F1D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9FD852-BB9A-44C2-ADD4-D6AE9852344B}" type="datetimeFigureOut">
              <a:rPr lang="en-CA" smtClean="0"/>
              <a:t>2024-11-07</a:t>
            </a:fld>
            <a:endParaRPr lang="en-CA"/>
          </a:p>
        </p:txBody>
      </p:sp>
      <p:sp>
        <p:nvSpPr>
          <p:cNvPr id="5" name="Footer Placeholder 4">
            <a:extLst>
              <a:ext uri="{FF2B5EF4-FFF2-40B4-BE49-F238E27FC236}">
                <a16:creationId xmlns:a16="http://schemas.microsoft.com/office/drawing/2014/main" id="{D8DA96F6-FE40-09C7-AC7E-14C7A0BD2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29611626-404C-E174-5B31-6BFAC764F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9DEC29-2E99-4C0C-B5A1-4116B2CBA444}" type="slidenum">
              <a:rPr lang="en-CA" smtClean="0"/>
              <a:t>‹#›</a:t>
            </a:fld>
            <a:endParaRPr lang="en-CA"/>
          </a:p>
        </p:txBody>
      </p:sp>
    </p:spTree>
    <p:extLst>
      <p:ext uri="{BB962C8B-B14F-4D97-AF65-F5344CB8AC3E}">
        <p14:creationId xmlns:p14="http://schemas.microsoft.com/office/powerpoint/2010/main" val="44386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rshiny.math.uwaterloo.ca/sas/stat231/tandchisqua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rshiny.math.uwaterloo.ca/sas/stat231/tandchisquar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rshiny.math.uwaterloo.ca/sas/stat231/comparingpvalues/" TargetMode="Externa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05B0914B-04F8-9124-615C-20CCA30F0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536"/>
          <a:stretch/>
        </p:blipFill>
        <p:spPr bwMode="auto">
          <a:xfrm>
            <a:off x="1" y="1"/>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70F2D3A-ABF0-F69F-F2FD-523180406A5F}"/>
              </a:ext>
            </a:extLst>
          </p:cNvPr>
          <p:cNvSpPr>
            <a:spLocks noGrp="1"/>
          </p:cNvSpPr>
          <p:nvPr>
            <p:ph type="ctrTitle"/>
          </p:nvPr>
        </p:nvSpPr>
        <p:spPr/>
        <p:txBody>
          <a:bodyPr/>
          <a:lstStyle/>
          <a:p>
            <a:r>
              <a:rPr lang="en-CA" dirty="0">
                <a:solidFill>
                  <a:schemeClr val="bg1"/>
                </a:solidFill>
                <a:highlight>
                  <a:srgbClr val="000000"/>
                </a:highlight>
                <a:latin typeface="Cascadia Code" panose="020B0609020000020004" pitchFamily="49" charset="0"/>
                <a:cs typeface="Cascadia Code" panose="020B0609020000020004" pitchFamily="49" charset="0"/>
              </a:rPr>
              <a:t>STAT 231 Midterm 2 Review</a:t>
            </a:r>
          </a:p>
        </p:txBody>
      </p:sp>
      <p:sp>
        <p:nvSpPr>
          <p:cNvPr id="3" name="Subtitle 2">
            <a:extLst>
              <a:ext uri="{FF2B5EF4-FFF2-40B4-BE49-F238E27FC236}">
                <a16:creationId xmlns:a16="http://schemas.microsoft.com/office/drawing/2014/main" id="{FF1BEF9E-16EF-A528-B715-0C95B8DFA8D6}"/>
              </a:ext>
            </a:extLst>
          </p:cNvPr>
          <p:cNvSpPr>
            <a:spLocks noGrp="1"/>
          </p:cNvSpPr>
          <p:nvPr>
            <p:ph type="subTitle" idx="1"/>
          </p:nvPr>
        </p:nvSpPr>
        <p:spPr/>
        <p:txBody>
          <a:bodyPr/>
          <a:lstStyle/>
          <a:p>
            <a:r>
              <a:rPr lang="en-CA" dirty="0">
                <a:solidFill>
                  <a:schemeClr val="bg1"/>
                </a:solidFill>
                <a:highlight>
                  <a:srgbClr val="000000"/>
                </a:highlight>
                <a:latin typeface="Cascadia Code" panose="020B0609020000020004" pitchFamily="49" charset="0"/>
                <a:cs typeface="Cascadia Code" panose="020B0609020000020004" pitchFamily="49" charset="0"/>
              </a:rPr>
              <a:t>Fall 2024</a:t>
            </a:r>
          </a:p>
        </p:txBody>
      </p:sp>
      <p:pic>
        <p:nvPicPr>
          <p:cNvPr id="1029" name="Picture 5" descr="A logo of a tie&#10;&#10;Description automatically generated">
            <a:extLst>
              <a:ext uri="{FF2B5EF4-FFF2-40B4-BE49-F238E27FC236}">
                <a16:creationId xmlns:a16="http://schemas.microsoft.com/office/drawing/2014/main" id="{5A20EEE5-28D5-6038-8A89-1AC667354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0036"/>
            <a:ext cx="1831463" cy="17179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logo with blue lines and green lines&#10;&#10;Description automatically generated with medium confidence">
            <a:extLst>
              <a:ext uri="{FF2B5EF4-FFF2-40B4-BE49-F238E27FC236}">
                <a16:creationId xmlns:a16="http://schemas.microsoft.com/office/drawing/2014/main" id="{D82AC4A0-5A2D-1AFF-B481-229393EE5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872" y="5140036"/>
            <a:ext cx="2453128" cy="171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58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5FE-73A8-5532-224D-A58DC867C04A}"/>
              </a:ext>
            </a:extLst>
          </p:cNvPr>
          <p:cNvSpPr>
            <a:spLocks noGrp="1"/>
          </p:cNvSpPr>
          <p:nvPr>
            <p:ph type="title"/>
          </p:nvPr>
        </p:nvSpPr>
        <p:spPr/>
        <p:txBody>
          <a:bodyPr>
            <a:normAutofit/>
          </a:bodyPr>
          <a:lstStyle/>
          <a:p>
            <a:r>
              <a:rPr lang="en-CA" dirty="0">
                <a:latin typeface="Bahnschrift" panose="020B0502040204020203" pitchFamily="34" charset="0"/>
              </a:rPr>
              <a:t>The 4 QQ Plot Shapes you must know</a:t>
            </a:r>
          </a:p>
        </p:txBody>
      </p:sp>
      <p:sp>
        <p:nvSpPr>
          <p:cNvPr id="7" name="Text Placeholder 6">
            <a:extLst>
              <a:ext uri="{FF2B5EF4-FFF2-40B4-BE49-F238E27FC236}">
                <a16:creationId xmlns:a16="http://schemas.microsoft.com/office/drawing/2014/main" id="{00B91ED4-2A70-AF04-2974-62571395B696}"/>
              </a:ext>
            </a:extLst>
          </p:cNvPr>
          <p:cNvSpPr>
            <a:spLocks noGrp="1"/>
          </p:cNvSpPr>
          <p:nvPr>
            <p:ph type="body" idx="1"/>
          </p:nvPr>
        </p:nvSpPr>
        <p:spPr/>
        <p:txBody>
          <a:bodyPr>
            <a:normAutofit/>
          </a:bodyPr>
          <a:lstStyle/>
          <a:p>
            <a:r>
              <a:rPr lang="en-CA" sz="2800" dirty="0">
                <a:latin typeface="Bahnschrift" panose="020B0502040204020203" pitchFamily="34" charset="0"/>
              </a:rPr>
              <a:t>Skewed - Positive</a:t>
            </a:r>
          </a:p>
        </p:txBody>
      </p:sp>
      <p:sp>
        <p:nvSpPr>
          <p:cNvPr id="8" name="Content Placeholder 7">
            <a:extLst>
              <a:ext uri="{FF2B5EF4-FFF2-40B4-BE49-F238E27FC236}">
                <a16:creationId xmlns:a16="http://schemas.microsoft.com/office/drawing/2014/main" id="{A5319FFD-3C0E-9016-6558-54AD18316173}"/>
              </a:ext>
            </a:extLst>
          </p:cNvPr>
          <p:cNvSpPr>
            <a:spLocks noGrp="1"/>
          </p:cNvSpPr>
          <p:nvPr>
            <p:ph sz="half" idx="2"/>
          </p:nvPr>
        </p:nvSpPr>
        <p:spPr/>
        <p:txBody>
          <a:bodyPr>
            <a:normAutofit/>
          </a:bodyPr>
          <a:lstStyle/>
          <a:p>
            <a:pPr marL="0" indent="0">
              <a:buNone/>
            </a:pPr>
            <a:r>
              <a:rPr lang="en-CA" dirty="0">
                <a:latin typeface="Bahnschrift" panose="020B0502040204020203" pitchFamily="34" charset="0"/>
              </a:rPr>
              <a:t>With a right tail, the higher quantiles will be much higher than we would expect. The lower quantiles would “bunch up” on the y-axis.</a:t>
            </a:r>
          </a:p>
          <a:p>
            <a:pPr marL="0" indent="0">
              <a:buNone/>
            </a:pPr>
            <a:endParaRPr lang="en-CA" dirty="0">
              <a:latin typeface="Bahnschrift" panose="020B0502040204020203" pitchFamily="34" charset="0"/>
            </a:endParaRPr>
          </a:p>
          <a:p>
            <a:pPr marL="0" indent="0">
              <a:buNone/>
            </a:pPr>
            <a:r>
              <a:rPr lang="en-CA" dirty="0">
                <a:latin typeface="Bahnschrift" panose="020B0502040204020203" pitchFamily="34" charset="0"/>
              </a:rPr>
              <a:t>Thus, we would get a U-shaped curve, concave up.</a:t>
            </a:r>
          </a:p>
        </p:txBody>
      </p:sp>
      <p:sp>
        <p:nvSpPr>
          <p:cNvPr id="9" name="Text Placeholder 8">
            <a:extLst>
              <a:ext uri="{FF2B5EF4-FFF2-40B4-BE49-F238E27FC236}">
                <a16:creationId xmlns:a16="http://schemas.microsoft.com/office/drawing/2014/main" id="{BBA18919-5ECB-8DA0-60E0-DD9BD7494506}"/>
              </a:ext>
            </a:extLst>
          </p:cNvPr>
          <p:cNvSpPr>
            <a:spLocks noGrp="1"/>
          </p:cNvSpPr>
          <p:nvPr>
            <p:ph type="body" sz="quarter" idx="3"/>
          </p:nvPr>
        </p:nvSpPr>
        <p:spPr/>
        <p:txBody>
          <a:bodyPr>
            <a:normAutofit/>
          </a:bodyPr>
          <a:lstStyle/>
          <a:p>
            <a:r>
              <a:rPr lang="en-CA" sz="2800" dirty="0">
                <a:latin typeface="Bahnschrift" panose="020B0502040204020203" pitchFamily="34" charset="0"/>
              </a:rPr>
              <a:t>Skewed - Negative</a:t>
            </a:r>
          </a:p>
        </p:txBody>
      </p:sp>
      <p:sp>
        <p:nvSpPr>
          <p:cNvPr id="10" name="Content Placeholder 9">
            <a:extLst>
              <a:ext uri="{FF2B5EF4-FFF2-40B4-BE49-F238E27FC236}">
                <a16:creationId xmlns:a16="http://schemas.microsoft.com/office/drawing/2014/main" id="{BF3F0F0D-6808-C810-9515-6E0C150E5D19}"/>
              </a:ext>
            </a:extLst>
          </p:cNvPr>
          <p:cNvSpPr>
            <a:spLocks noGrp="1"/>
          </p:cNvSpPr>
          <p:nvPr>
            <p:ph sz="quarter" idx="4"/>
          </p:nvPr>
        </p:nvSpPr>
        <p:spPr/>
        <p:txBody>
          <a:bodyPr>
            <a:normAutofit/>
          </a:bodyPr>
          <a:lstStyle/>
          <a:p>
            <a:pPr marL="0" indent="0">
              <a:buNone/>
            </a:pPr>
            <a:r>
              <a:rPr lang="en-CA" dirty="0">
                <a:latin typeface="Bahnschrift" panose="020B0502040204020203" pitchFamily="34" charset="0"/>
              </a:rPr>
              <a:t>With a left tail, the lower quartiles will be much lower than expected. The higher quartiles instead “bunch up” on the y-axis.</a:t>
            </a:r>
          </a:p>
          <a:p>
            <a:pPr marL="0" indent="0">
              <a:buNone/>
            </a:pPr>
            <a:endParaRPr lang="en-CA" dirty="0">
              <a:latin typeface="Bahnschrift" panose="020B0502040204020203" pitchFamily="34" charset="0"/>
            </a:endParaRPr>
          </a:p>
          <a:p>
            <a:pPr marL="0" indent="0">
              <a:buNone/>
            </a:pPr>
            <a:r>
              <a:rPr lang="en-CA" dirty="0">
                <a:latin typeface="Bahnschrift" panose="020B0502040204020203" pitchFamily="34" charset="0"/>
              </a:rPr>
              <a:t>Thus, we would get a U-shaped curve, concave down.</a:t>
            </a:r>
          </a:p>
        </p:txBody>
      </p:sp>
      <p:sp>
        <p:nvSpPr>
          <p:cNvPr id="3" name="Rectangle 2">
            <a:extLst>
              <a:ext uri="{FF2B5EF4-FFF2-40B4-BE49-F238E27FC236}">
                <a16:creationId xmlns:a16="http://schemas.microsoft.com/office/drawing/2014/main" id="{109F441A-45EB-5B10-4DCD-E52467C10756}"/>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368478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5FE-73A8-5532-224D-A58DC867C04A}"/>
              </a:ext>
            </a:extLst>
          </p:cNvPr>
          <p:cNvSpPr>
            <a:spLocks noGrp="1"/>
          </p:cNvSpPr>
          <p:nvPr>
            <p:ph type="title"/>
          </p:nvPr>
        </p:nvSpPr>
        <p:spPr/>
        <p:txBody>
          <a:bodyPr>
            <a:normAutofit/>
          </a:bodyPr>
          <a:lstStyle/>
          <a:p>
            <a:r>
              <a:rPr lang="en-CA" dirty="0">
                <a:latin typeface="Bahnschrift" panose="020B0502040204020203" pitchFamily="34" charset="0"/>
              </a:rPr>
              <a:t>The 4 QQ Plot Shapes you must know</a:t>
            </a:r>
          </a:p>
        </p:txBody>
      </p:sp>
      <p:sp>
        <p:nvSpPr>
          <p:cNvPr id="7" name="Text Placeholder 6">
            <a:extLst>
              <a:ext uri="{FF2B5EF4-FFF2-40B4-BE49-F238E27FC236}">
                <a16:creationId xmlns:a16="http://schemas.microsoft.com/office/drawing/2014/main" id="{00B91ED4-2A70-AF04-2974-62571395B696}"/>
              </a:ext>
            </a:extLst>
          </p:cNvPr>
          <p:cNvSpPr>
            <a:spLocks noGrp="1"/>
          </p:cNvSpPr>
          <p:nvPr>
            <p:ph type="body" idx="1"/>
          </p:nvPr>
        </p:nvSpPr>
        <p:spPr/>
        <p:txBody>
          <a:bodyPr>
            <a:normAutofit/>
          </a:bodyPr>
          <a:lstStyle/>
          <a:p>
            <a:r>
              <a:rPr lang="en-CA" sz="2800" dirty="0">
                <a:latin typeface="Bahnschrift" panose="020B0502040204020203" pitchFamily="34" charset="0"/>
              </a:rPr>
              <a:t>Kurtosis – Flat and No Tails</a:t>
            </a:r>
          </a:p>
        </p:txBody>
      </p:sp>
      <p:sp>
        <p:nvSpPr>
          <p:cNvPr id="8" name="Content Placeholder 7">
            <a:extLst>
              <a:ext uri="{FF2B5EF4-FFF2-40B4-BE49-F238E27FC236}">
                <a16:creationId xmlns:a16="http://schemas.microsoft.com/office/drawing/2014/main" id="{A5319FFD-3C0E-9016-6558-54AD18316173}"/>
              </a:ext>
            </a:extLst>
          </p:cNvPr>
          <p:cNvSpPr>
            <a:spLocks noGrp="1"/>
          </p:cNvSpPr>
          <p:nvPr>
            <p:ph sz="half" idx="2"/>
          </p:nvPr>
        </p:nvSpPr>
        <p:spPr/>
        <p:txBody>
          <a:bodyPr>
            <a:normAutofit/>
          </a:bodyPr>
          <a:lstStyle/>
          <a:p>
            <a:pPr marL="0" indent="0">
              <a:buNone/>
            </a:pPr>
            <a:r>
              <a:rPr lang="en-CA" dirty="0">
                <a:latin typeface="Bahnschrift" panose="020B0502040204020203" pitchFamily="34" charset="0"/>
              </a:rPr>
              <a:t>With no/little tails, our both the lower quartiles and the upper quartiles with “flatten out” as all the theoretical quantiles share the same actual value.</a:t>
            </a:r>
          </a:p>
          <a:p>
            <a:pPr marL="0" indent="0">
              <a:buNone/>
            </a:pPr>
            <a:endParaRPr lang="en-CA" dirty="0">
              <a:latin typeface="Bahnschrift" panose="020B0502040204020203" pitchFamily="34" charset="0"/>
            </a:endParaRPr>
          </a:p>
          <a:p>
            <a:pPr marL="0" indent="0">
              <a:buNone/>
            </a:pPr>
            <a:r>
              <a:rPr lang="en-CA" dirty="0">
                <a:latin typeface="Bahnschrift" panose="020B0502040204020203" pitchFamily="34" charset="0"/>
              </a:rPr>
              <a:t>Thus, we would get a S-shaped curve.</a:t>
            </a:r>
          </a:p>
        </p:txBody>
      </p:sp>
      <p:sp>
        <p:nvSpPr>
          <p:cNvPr id="9" name="Text Placeholder 8">
            <a:extLst>
              <a:ext uri="{FF2B5EF4-FFF2-40B4-BE49-F238E27FC236}">
                <a16:creationId xmlns:a16="http://schemas.microsoft.com/office/drawing/2014/main" id="{BBA18919-5ECB-8DA0-60E0-DD9BD7494506}"/>
              </a:ext>
            </a:extLst>
          </p:cNvPr>
          <p:cNvSpPr>
            <a:spLocks noGrp="1"/>
          </p:cNvSpPr>
          <p:nvPr>
            <p:ph type="body" sz="quarter" idx="3"/>
          </p:nvPr>
        </p:nvSpPr>
        <p:spPr/>
        <p:txBody>
          <a:bodyPr>
            <a:normAutofit/>
          </a:bodyPr>
          <a:lstStyle/>
          <a:p>
            <a:r>
              <a:rPr lang="en-CA" sz="2800" dirty="0">
                <a:latin typeface="Bahnschrift" panose="020B0502040204020203" pitchFamily="34" charset="0"/>
              </a:rPr>
              <a:t>Kurtosis – Spiked and Big Tails</a:t>
            </a:r>
          </a:p>
        </p:txBody>
      </p:sp>
      <p:sp>
        <p:nvSpPr>
          <p:cNvPr id="10" name="Content Placeholder 9">
            <a:extLst>
              <a:ext uri="{FF2B5EF4-FFF2-40B4-BE49-F238E27FC236}">
                <a16:creationId xmlns:a16="http://schemas.microsoft.com/office/drawing/2014/main" id="{BF3F0F0D-6808-C810-9515-6E0C150E5D19}"/>
              </a:ext>
            </a:extLst>
          </p:cNvPr>
          <p:cNvSpPr>
            <a:spLocks noGrp="1"/>
          </p:cNvSpPr>
          <p:nvPr>
            <p:ph sz="quarter" idx="4"/>
          </p:nvPr>
        </p:nvSpPr>
        <p:spPr>
          <a:xfrm>
            <a:off x="6172199" y="2505075"/>
            <a:ext cx="5304453" cy="3684588"/>
          </a:xfrm>
        </p:spPr>
        <p:txBody>
          <a:bodyPr>
            <a:normAutofit/>
          </a:bodyPr>
          <a:lstStyle/>
          <a:p>
            <a:pPr marL="0" indent="0">
              <a:buNone/>
            </a:pPr>
            <a:r>
              <a:rPr lang="en-CA" dirty="0">
                <a:latin typeface="Bahnschrift" panose="020B0502040204020203" pitchFamily="34" charset="0"/>
              </a:rPr>
              <a:t>With thick tails, we would see more observations than expected on the right, and less observations than expected on the left, especially with outliers.</a:t>
            </a:r>
          </a:p>
          <a:p>
            <a:pPr marL="0" indent="0">
              <a:buNone/>
            </a:pPr>
            <a:endParaRPr lang="en-CA" dirty="0">
              <a:latin typeface="Bahnschrift" panose="020B0502040204020203" pitchFamily="34" charset="0"/>
            </a:endParaRPr>
          </a:p>
          <a:p>
            <a:pPr marL="0" indent="0">
              <a:buNone/>
            </a:pPr>
            <a:r>
              <a:rPr lang="en-CA" dirty="0">
                <a:latin typeface="Bahnschrift" panose="020B0502040204020203" pitchFamily="34" charset="0"/>
              </a:rPr>
              <a:t>Thus, we would get a N-shaped curve.</a:t>
            </a:r>
          </a:p>
        </p:txBody>
      </p:sp>
      <p:sp>
        <p:nvSpPr>
          <p:cNvPr id="3" name="Rectangle 2">
            <a:extLst>
              <a:ext uri="{FF2B5EF4-FFF2-40B4-BE49-F238E27FC236}">
                <a16:creationId xmlns:a16="http://schemas.microsoft.com/office/drawing/2014/main" id="{A8DD6218-7813-80FE-4E4B-475D2F7DD1F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2879174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5FE-73A8-5532-224D-A58DC867C04A}"/>
              </a:ext>
            </a:extLst>
          </p:cNvPr>
          <p:cNvSpPr>
            <a:spLocks noGrp="1"/>
          </p:cNvSpPr>
          <p:nvPr>
            <p:ph type="title"/>
          </p:nvPr>
        </p:nvSpPr>
        <p:spPr/>
        <p:txBody>
          <a:bodyPr>
            <a:normAutofit/>
          </a:bodyPr>
          <a:lstStyle/>
          <a:p>
            <a:r>
              <a:rPr lang="en-CA" dirty="0">
                <a:latin typeface="Bahnschrift" panose="020B0502040204020203" pitchFamily="34" charset="0"/>
              </a:rPr>
              <a:t>The 4 QQ Plot Shapes - Summary</a:t>
            </a:r>
          </a:p>
        </p:txBody>
      </p:sp>
      <p:pic>
        <p:nvPicPr>
          <p:cNvPr id="1026" name="Picture 2">
            <a:extLst>
              <a:ext uri="{FF2B5EF4-FFF2-40B4-BE49-F238E27FC236}">
                <a16:creationId xmlns:a16="http://schemas.microsoft.com/office/drawing/2014/main" id="{604A9846-92B3-CDAE-3C28-C0C746D92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689" y="1387306"/>
            <a:ext cx="5530622" cy="50047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62535E7-B003-E908-127C-215D6E63A40C}"/>
              </a:ext>
            </a:extLst>
          </p:cNvPr>
          <p:cNvSpPr txBox="1"/>
          <p:nvPr/>
        </p:nvSpPr>
        <p:spPr>
          <a:xfrm>
            <a:off x="9480314" y="5070256"/>
            <a:ext cx="2267338" cy="1200329"/>
          </a:xfrm>
          <a:prstGeom prst="rect">
            <a:avLst/>
          </a:prstGeom>
          <a:noFill/>
        </p:spPr>
        <p:txBody>
          <a:bodyPr wrap="square" rtlCol="0">
            <a:spAutoFit/>
          </a:bodyPr>
          <a:lstStyle/>
          <a:p>
            <a:r>
              <a:rPr lang="en-CA" dirty="0">
                <a:latin typeface="Bahnschrift" panose="020B0502040204020203" pitchFamily="34" charset="0"/>
              </a:rPr>
              <a:t>Source: Lecture Slides from Chelsea </a:t>
            </a:r>
            <a:r>
              <a:rPr lang="en-CA" dirty="0" err="1">
                <a:latin typeface="Bahnschrift" panose="020B0502040204020203" pitchFamily="34" charset="0"/>
              </a:rPr>
              <a:t>Uggenti</a:t>
            </a:r>
            <a:r>
              <a:rPr lang="en-CA" dirty="0">
                <a:latin typeface="Bahnschrift" panose="020B0502040204020203" pitchFamily="34" charset="0"/>
              </a:rPr>
              <a:t>, STAT 231 Spring 2024</a:t>
            </a:r>
          </a:p>
        </p:txBody>
      </p:sp>
      <p:sp>
        <p:nvSpPr>
          <p:cNvPr id="5" name="Rectangle 4">
            <a:extLst>
              <a:ext uri="{FF2B5EF4-FFF2-40B4-BE49-F238E27FC236}">
                <a16:creationId xmlns:a16="http://schemas.microsoft.com/office/drawing/2014/main" id="{64CBF099-B11F-D043-86E4-3AFA44965A71}"/>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428317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4CAE5-48F3-0A1C-7C68-3FBD7DEAD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53119-BCF0-1A28-E7CF-FD8ED6924A34}"/>
              </a:ext>
            </a:extLst>
          </p:cNvPr>
          <p:cNvSpPr>
            <a:spLocks noGrp="1"/>
          </p:cNvSpPr>
          <p:nvPr>
            <p:ph type="title"/>
          </p:nvPr>
        </p:nvSpPr>
        <p:spPr/>
        <p:txBody>
          <a:bodyPr>
            <a:normAutofit/>
          </a:bodyPr>
          <a:lstStyle/>
          <a:p>
            <a:r>
              <a:rPr lang="en-CA" dirty="0">
                <a:latin typeface="Bahnschrift" panose="020B0502040204020203" pitchFamily="34" charset="0"/>
              </a:rPr>
              <a:t>Checking Model Fit</a:t>
            </a:r>
          </a:p>
        </p:txBody>
      </p:sp>
      <p:sp>
        <p:nvSpPr>
          <p:cNvPr id="4" name="Content Placeholder 3">
            <a:extLst>
              <a:ext uri="{FF2B5EF4-FFF2-40B4-BE49-F238E27FC236}">
                <a16:creationId xmlns:a16="http://schemas.microsoft.com/office/drawing/2014/main" id="{8AE33FCB-EB04-6BF0-5522-9C65DE473864}"/>
              </a:ext>
            </a:extLst>
          </p:cNvPr>
          <p:cNvSpPr>
            <a:spLocks noGrp="1"/>
          </p:cNvSpPr>
          <p:nvPr>
            <p:ph idx="1"/>
          </p:nvPr>
        </p:nvSpPr>
        <p:spPr/>
        <p:txBody>
          <a:bodyPr/>
          <a:lstStyle/>
          <a:p>
            <a:pPr marL="0" indent="0">
              <a:buNone/>
            </a:pPr>
            <a:r>
              <a:rPr lang="en-CA" dirty="0">
                <a:latin typeface="Bahnschrift" panose="020B0502040204020203" pitchFamily="34" charset="0"/>
              </a:rPr>
              <a:t>With confidence intervals and hypothesis testing, we may need to check if the data fits a model well. Use previously discussed graphical and numerical summaries to see if it is reasonable to assume fit.</a:t>
            </a:r>
          </a:p>
          <a:p>
            <a:pPr marL="0" indent="0">
              <a:buNone/>
            </a:pPr>
            <a:endParaRPr lang="en-CA" dirty="0">
              <a:latin typeface="Bahnschrift" panose="020B0502040204020203" pitchFamily="34" charset="0"/>
            </a:endParaRPr>
          </a:p>
          <a:p>
            <a:r>
              <a:rPr lang="en-CA" dirty="0">
                <a:latin typeface="Bahnschrift" panose="020B0502040204020203" pitchFamily="34" charset="0"/>
              </a:rPr>
              <a:t>QQ Plots, Histograms, Expected Frequencies, ECDFs</a:t>
            </a:r>
          </a:p>
          <a:p>
            <a:r>
              <a:rPr lang="en-CA" dirty="0">
                <a:latin typeface="Bahnschrift" panose="020B0502040204020203" pitchFamily="34" charset="0"/>
              </a:rPr>
              <a:t>Mean, Median, Mode, Skew, Kurtosis…</a:t>
            </a:r>
          </a:p>
        </p:txBody>
      </p:sp>
      <p:sp>
        <p:nvSpPr>
          <p:cNvPr id="5" name="Rectangle 4">
            <a:extLst>
              <a:ext uri="{FF2B5EF4-FFF2-40B4-BE49-F238E27FC236}">
                <a16:creationId xmlns:a16="http://schemas.microsoft.com/office/drawing/2014/main" id="{6E0350E1-9F88-9A6C-86DF-FB02AD0CB4B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366037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B5CEB-E208-9F2D-A2A2-715D46B9A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5F3A2-819A-5C55-7AD4-6269C99F95E6}"/>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5" name="Rectangle 4">
            <a:extLst>
              <a:ext uri="{FF2B5EF4-FFF2-40B4-BE49-F238E27FC236}">
                <a16:creationId xmlns:a16="http://schemas.microsoft.com/office/drawing/2014/main" id="{EE9665D6-F704-5DA4-59E9-2B44CCADD9D0}"/>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6" name="Picture 5">
            <a:extLst>
              <a:ext uri="{FF2B5EF4-FFF2-40B4-BE49-F238E27FC236}">
                <a16:creationId xmlns:a16="http://schemas.microsoft.com/office/drawing/2014/main" id="{7A388796-023F-7658-D8C8-28CED9D47155}"/>
              </a:ext>
            </a:extLst>
          </p:cNvPr>
          <p:cNvPicPr>
            <a:picLocks noChangeAspect="1"/>
          </p:cNvPicPr>
          <p:nvPr/>
        </p:nvPicPr>
        <p:blipFill>
          <a:blip r:embed="rId2"/>
          <a:stretch>
            <a:fillRect/>
          </a:stretch>
        </p:blipFill>
        <p:spPr>
          <a:xfrm>
            <a:off x="554738" y="1682647"/>
            <a:ext cx="3531328" cy="3281169"/>
          </a:xfrm>
          <a:prstGeom prst="rect">
            <a:avLst/>
          </a:prstGeom>
        </p:spPr>
      </p:pic>
      <p:pic>
        <p:nvPicPr>
          <p:cNvPr id="8" name="Picture 7">
            <a:extLst>
              <a:ext uri="{FF2B5EF4-FFF2-40B4-BE49-F238E27FC236}">
                <a16:creationId xmlns:a16="http://schemas.microsoft.com/office/drawing/2014/main" id="{E52161CB-1E6D-0CA3-FB9E-D636B68848FD}"/>
              </a:ext>
            </a:extLst>
          </p:cNvPr>
          <p:cNvPicPr>
            <a:picLocks noChangeAspect="1"/>
          </p:cNvPicPr>
          <p:nvPr/>
        </p:nvPicPr>
        <p:blipFill>
          <a:blip r:embed="rId3"/>
          <a:stretch>
            <a:fillRect/>
          </a:stretch>
        </p:blipFill>
        <p:spPr>
          <a:xfrm>
            <a:off x="4467091" y="1737509"/>
            <a:ext cx="3480493" cy="3158956"/>
          </a:xfrm>
          <a:prstGeom prst="rect">
            <a:avLst/>
          </a:prstGeom>
        </p:spPr>
      </p:pic>
      <p:pic>
        <p:nvPicPr>
          <p:cNvPr id="10" name="Picture 9">
            <a:extLst>
              <a:ext uri="{FF2B5EF4-FFF2-40B4-BE49-F238E27FC236}">
                <a16:creationId xmlns:a16="http://schemas.microsoft.com/office/drawing/2014/main" id="{49D7B682-B02F-562B-9BC4-6861F41ED15C}"/>
              </a:ext>
            </a:extLst>
          </p:cNvPr>
          <p:cNvPicPr>
            <a:picLocks noChangeAspect="1"/>
          </p:cNvPicPr>
          <p:nvPr/>
        </p:nvPicPr>
        <p:blipFill>
          <a:blip r:embed="rId4"/>
          <a:stretch>
            <a:fillRect/>
          </a:stretch>
        </p:blipFill>
        <p:spPr>
          <a:xfrm>
            <a:off x="8235725" y="1857331"/>
            <a:ext cx="3275391" cy="3039133"/>
          </a:xfrm>
          <a:prstGeom prst="rect">
            <a:avLst/>
          </a:prstGeom>
        </p:spPr>
      </p:pic>
    </p:spTree>
    <p:extLst>
      <p:ext uri="{BB962C8B-B14F-4D97-AF65-F5344CB8AC3E}">
        <p14:creationId xmlns:p14="http://schemas.microsoft.com/office/powerpoint/2010/main" val="1884155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C28F2-87F3-2696-7423-983C7B635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1427D-D93F-6668-C340-0E314F331E88}"/>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5" name="Rectangle 4">
            <a:extLst>
              <a:ext uri="{FF2B5EF4-FFF2-40B4-BE49-F238E27FC236}">
                <a16:creationId xmlns:a16="http://schemas.microsoft.com/office/drawing/2014/main" id="{2D51762C-6F4E-4052-32D4-04368508106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6" name="Picture 5">
            <a:extLst>
              <a:ext uri="{FF2B5EF4-FFF2-40B4-BE49-F238E27FC236}">
                <a16:creationId xmlns:a16="http://schemas.microsoft.com/office/drawing/2014/main" id="{FDA7B3A7-4102-4ECF-401A-0F279E729959}"/>
              </a:ext>
            </a:extLst>
          </p:cNvPr>
          <p:cNvPicPr>
            <a:picLocks noChangeAspect="1"/>
          </p:cNvPicPr>
          <p:nvPr/>
        </p:nvPicPr>
        <p:blipFill>
          <a:blip r:embed="rId2"/>
          <a:stretch>
            <a:fillRect/>
          </a:stretch>
        </p:blipFill>
        <p:spPr>
          <a:xfrm>
            <a:off x="554738" y="1682647"/>
            <a:ext cx="3531328" cy="3281169"/>
          </a:xfrm>
          <a:prstGeom prst="rect">
            <a:avLst/>
          </a:prstGeom>
        </p:spPr>
      </p:pic>
      <p:pic>
        <p:nvPicPr>
          <p:cNvPr id="8" name="Picture 7">
            <a:extLst>
              <a:ext uri="{FF2B5EF4-FFF2-40B4-BE49-F238E27FC236}">
                <a16:creationId xmlns:a16="http://schemas.microsoft.com/office/drawing/2014/main" id="{57DD1F4E-8AE6-259B-8D90-9667D6DEC98C}"/>
              </a:ext>
            </a:extLst>
          </p:cNvPr>
          <p:cNvPicPr>
            <a:picLocks noChangeAspect="1"/>
          </p:cNvPicPr>
          <p:nvPr/>
        </p:nvPicPr>
        <p:blipFill>
          <a:blip r:embed="rId3"/>
          <a:stretch>
            <a:fillRect/>
          </a:stretch>
        </p:blipFill>
        <p:spPr>
          <a:xfrm>
            <a:off x="4467091" y="1737509"/>
            <a:ext cx="3480493" cy="3158956"/>
          </a:xfrm>
          <a:prstGeom prst="rect">
            <a:avLst/>
          </a:prstGeom>
        </p:spPr>
      </p:pic>
      <p:pic>
        <p:nvPicPr>
          <p:cNvPr id="10" name="Picture 9">
            <a:extLst>
              <a:ext uri="{FF2B5EF4-FFF2-40B4-BE49-F238E27FC236}">
                <a16:creationId xmlns:a16="http://schemas.microsoft.com/office/drawing/2014/main" id="{0C2A40F4-4D9E-563F-8792-983663FFF468}"/>
              </a:ext>
            </a:extLst>
          </p:cNvPr>
          <p:cNvPicPr>
            <a:picLocks noChangeAspect="1"/>
          </p:cNvPicPr>
          <p:nvPr/>
        </p:nvPicPr>
        <p:blipFill>
          <a:blip r:embed="rId4"/>
          <a:stretch>
            <a:fillRect/>
          </a:stretch>
        </p:blipFill>
        <p:spPr>
          <a:xfrm>
            <a:off x="8235725" y="1857331"/>
            <a:ext cx="3275391" cy="3039133"/>
          </a:xfrm>
          <a:prstGeom prst="rect">
            <a:avLst/>
          </a:prstGeom>
        </p:spPr>
      </p:pic>
      <p:sp>
        <p:nvSpPr>
          <p:cNvPr id="12" name="TextBox 11">
            <a:extLst>
              <a:ext uri="{FF2B5EF4-FFF2-40B4-BE49-F238E27FC236}">
                <a16:creationId xmlns:a16="http://schemas.microsoft.com/office/drawing/2014/main" id="{D8FF5DDD-6187-FDD6-995A-A9FF9E3C451F}"/>
              </a:ext>
            </a:extLst>
          </p:cNvPr>
          <p:cNvSpPr txBox="1"/>
          <p:nvPr/>
        </p:nvSpPr>
        <p:spPr>
          <a:xfrm>
            <a:off x="1484670" y="4963816"/>
            <a:ext cx="1927123" cy="523220"/>
          </a:xfrm>
          <a:prstGeom prst="rect">
            <a:avLst/>
          </a:prstGeom>
          <a:noFill/>
        </p:spPr>
        <p:txBody>
          <a:bodyPr wrap="square" rtlCol="0">
            <a:spAutoFit/>
          </a:bodyPr>
          <a:lstStyle/>
          <a:p>
            <a:r>
              <a:rPr lang="en-CA" sz="2800" dirty="0">
                <a:solidFill>
                  <a:srgbClr val="002060"/>
                </a:solidFill>
                <a:latin typeface="Bahnschrift" panose="020B0502040204020203" pitchFamily="34" charset="0"/>
              </a:rPr>
              <a:t>Left Skew</a:t>
            </a:r>
          </a:p>
        </p:txBody>
      </p:sp>
      <p:sp>
        <p:nvSpPr>
          <p:cNvPr id="13" name="TextBox 12">
            <a:extLst>
              <a:ext uri="{FF2B5EF4-FFF2-40B4-BE49-F238E27FC236}">
                <a16:creationId xmlns:a16="http://schemas.microsoft.com/office/drawing/2014/main" id="{9879D468-17B2-5C52-77CC-518A66B147E9}"/>
              </a:ext>
            </a:extLst>
          </p:cNvPr>
          <p:cNvSpPr txBox="1"/>
          <p:nvPr/>
        </p:nvSpPr>
        <p:spPr>
          <a:xfrm>
            <a:off x="5648632" y="4963816"/>
            <a:ext cx="1927123" cy="523220"/>
          </a:xfrm>
          <a:prstGeom prst="rect">
            <a:avLst/>
          </a:prstGeom>
          <a:noFill/>
        </p:spPr>
        <p:txBody>
          <a:bodyPr wrap="square" rtlCol="0">
            <a:spAutoFit/>
          </a:bodyPr>
          <a:lstStyle/>
          <a:p>
            <a:r>
              <a:rPr lang="en-CA" sz="2800" dirty="0">
                <a:solidFill>
                  <a:srgbClr val="002060"/>
                </a:solidFill>
                <a:latin typeface="Bahnschrift" panose="020B0502040204020203" pitchFamily="34" charset="0"/>
              </a:rPr>
              <a:t>Normal</a:t>
            </a:r>
          </a:p>
        </p:txBody>
      </p:sp>
      <p:sp>
        <p:nvSpPr>
          <p:cNvPr id="14" name="TextBox 13">
            <a:extLst>
              <a:ext uri="{FF2B5EF4-FFF2-40B4-BE49-F238E27FC236}">
                <a16:creationId xmlns:a16="http://schemas.microsoft.com/office/drawing/2014/main" id="{10D1F9E4-9809-1E35-24FA-1889BDAFD5A4}"/>
              </a:ext>
            </a:extLst>
          </p:cNvPr>
          <p:cNvSpPr txBox="1"/>
          <p:nvPr/>
        </p:nvSpPr>
        <p:spPr>
          <a:xfrm>
            <a:off x="9138321" y="4963816"/>
            <a:ext cx="1927123" cy="523220"/>
          </a:xfrm>
          <a:prstGeom prst="rect">
            <a:avLst/>
          </a:prstGeom>
          <a:noFill/>
        </p:spPr>
        <p:txBody>
          <a:bodyPr wrap="square" rtlCol="0">
            <a:spAutoFit/>
          </a:bodyPr>
          <a:lstStyle/>
          <a:p>
            <a:r>
              <a:rPr lang="en-CA" sz="2800" dirty="0">
                <a:solidFill>
                  <a:srgbClr val="002060"/>
                </a:solidFill>
                <a:latin typeface="Bahnschrift" panose="020B0502040204020203" pitchFamily="34" charset="0"/>
              </a:rPr>
              <a:t>Thick Tail</a:t>
            </a:r>
          </a:p>
        </p:txBody>
      </p:sp>
    </p:spTree>
    <p:extLst>
      <p:ext uri="{BB962C8B-B14F-4D97-AF65-F5344CB8AC3E}">
        <p14:creationId xmlns:p14="http://schemas.microsoft.com/office/powerpoint/2010/main" val="265493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5E923-AECA-36D6-D843-08D49F89E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A45373-6549-4E2C-44DA-D85E079B69E1}"/>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Chapter 3</a:t>
            </a:r>
          </a:p>
        </p:txBody>
      </p:sp>
      <p:sp>
        <p:nvSpPr>
          <p:cNvPr id="5" name="Rectangle 4">
            <a:extLst>
              <a:ext uri="{FF2B5EF4-FFF2-40B4-BE49-F238E27FC236}">
                <a16:creationId xmlns:a16="http://schemas.microsoft.com/office/drawing/2014/main" id="{99222E77-3968-27D0-CB85-66DE9E74378A}"/>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C02A3F49-E697-DC0E-238E-FF3BDEE98F5C}"/>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E4244ED9-F901-1327-9B04-780FF1BFA356}"/>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It’s mostly terms to know</a:t>
            </a:r>
          </a:p>
        </p:txBody>
      </p:sp>
      <p:pic>
        <p:nvPicPr>
          <p:cNvPr id="7170" name="Picture 2" descr="PPDAC -The Data Problem Solving Cycle ...">
            <a:extLst>
              <a:ext uri="{FF2B5EF4-FFF2-40B4-BE49-F238E27FC236}">
                <a16:creationId xmlns:a16="http://schemas.microsoft.com/office/drawing/2014/main" id="{CE7525EF-E4E3-6697-0868-80DEADD7F0D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7197212" y="1276480"/>
            <a:ext cx="4274605" cy="427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34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40EDC-30F9-ECC8-B5F8-9892A620A0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D50ECF-A76A-86A0-06DD-566BAB0C13B2}"/>
              </a:ext>
            </a:extLst>
          </p:cNvPr>
          <p:cNvSpPr>
            <a:spLocks noGrp="1"/>
          </p:cNvSpPr>
          <p:nvPr>
            <p:ph type="title"/>
          </p:nvPr>
        </p:nvSpPr>
        <p:spPr/>
        <p:txBody>
          <a:bodyPr>
            <a:normAutofit/>
          </a:bodyPr>
          <a:lstStyle/>
          <a:p>
            <a:r>
              <a:rPr lang="en-CA" b="1" dirty="0">
                <a:latin typeface="Bahnschrift" panose="020B0502040204020203" pitchFamily="34" charset="0"/>
              </a:rPr>
              <a:t>PPDAC</a:t>
            </a:r>
          </a:p>
        </p:txBody>
      </p:sp>
      <p:sp>
        <p:nvSpPr>
          <p:cNvPr id="4" name="Content Placeholder 3">
            <a:extLst>
              <a:ext uri="{FF2B5EF4-FFF2-40B4-BE49-F238E27FC236}">
                <a16:creationId xmlns:a16="http://schemas.microsoft.com/office/drawing/2014/main" id="{07237EFE-978A-36DC-0FBE-AC76B60A98F5}"/>
              </a:ext>
            </a:extLst>
          </p:cNvPr>
          <p:cNvSpPr>
            <a:spLocks noGrp="1"/>
          </p:cNvSpPr>
          <p:nvPr>
            <p:ph idx="1"/>
          </p:nvPr>
        </p:nvSpPr>
        <p:spPr/>
        <p:txBody>
          <a:bodyPr/>
          <a:lstStyle/>
          <a:p>
            <a:pPr marL="0" indent="0">
              <a:buNone/>
            </a:pPr>
            <a:r>
              <a:rPr lang="en-CA" b="1" dirty="0">
                <a:latin typeface="Bahnschrift" panose="020B0502040204020203" pitchFamily="34" charset="0"/>
              </a:rPr>
              <a:t>PPDAC</a:t>
            </a:r>
            <a:r>
              <a:rPr lang="en-CA" dirty="0">
                <a:latin typeface="Bahnschrift" panose="020B0502040204020203" pitchFamily="34" charset="0"/>
              </a:rPr>
              <a:t> is a series of steps used in an empirical study. </a:t>
            </a:r>
          </a:p>
          <a:p>
            <a:pPr marL="514350" indent="-514350">
              <a:buFont typeface="+mj-lt"/>
              <a:buAutoNum type="arabicPeriod"/>
            </a:pPr>
            <a:r>
              <a:rPr lang="en-CA" dirty="0">
                <a:latin typeface="Bahnschrift" panose="020B0502040204020203" pitchFamily="34" charset="0"/>
              </a:rPr>
              <a:t>Problem – Clearly define the study’s objective.</a:t>
            </a:r>
          </a:p>
          <a:p>
            <a:pPr marL="514350" indent="-514350">
              <a:buFont typeface="+mj-lt"/>
              <a:buAutoNum type="arabicPeriod"/>
            </a:pPr>
            <a:r>
              <a:rPr lang="en-CA" dirty="0">
                <a:latin typeface="Bahnschrift" panose="020B0502040204020203" pitchFamily="34" charset="0"/>
              </a:rPr>
              <a:t>Plan – Plan study procedure, including data collection</a:t>
            </a:r>
          </a:p>
          <a:p>
            <a:pPr marL="514350" indent="-514350">
              <a:buFont typeface="+mj-lt"/>
              <a:buAutoNum type="arabicPeriod"/>
            </a:pPr>
            <a:r>
              <a:rPr lang="en-CA" dirty="0">
                <a:latin typeface="Bahnschrift" panose="020B0502040204020203" pitchFamily="34" charset="0"/>
              </a:rPr>
              <a:t>Data – Do the data collection outlined earlier</a:t>
            </a:r>
          </a:p>
          <a:p>
            <a:pPr marL="514350" indent="-514350">
              <a:buFont typeface="+mj-lt"/>
              <a:buAutoNum type="arabicPeriod"/>
            </a:pPr>
            <a:r>
              <a:rPr lang="en-CA" dirty="0">
                <a:latin typeface="Bahnschrift" panose="020B0502040204020203" pitchFamily="34" charset="0"/>
              </a:rPr>
              <a:t>Analysis – Do some stats on that data </a:t>
            </a:r>
            <a:r>
              <a:rPr lang="en-CA" dirty="0" err="1">
                <a:latin typeface="Bahnschrift" panose="020B0502040204020203" pitchFamily="34" charset="0"/>
              </a:rPr>
              <a:t>mmmm</a:t>
            </a:r>
            <a:endParaRPr lang="en-CA" dirty="0">
              <a:latin typeface="Bahnschrift" panose="020B0502040204020203" pitchFamily="34" charset="0"/>
            </a:endParaRPr>
          </a:p>
          <a:p>
            <a:pPr marL="514350" indent="-514350">
              <a:buFont typeface="+mj-lt"/>
              <a:buAutoNum type="arabicPeriod"/>
            </a:pPr>
            <a:r>
              <a:rPr lang="en-CA" dirty="0">
                <a:latin typeface="Bahnschrift" panose="020B0502040204020203" pitchFamily="34" charset="0"/>
              </a:rPr>
              <a:t>Conclusion – Draw conclusions about the problem</a:t>
            </a:r>
          </a:p>
        </p:txBody>
      </p:sp>
      <p:sp>
        <p:nvSpPr>
          <p:cNvPr id="5" name="Rectangle 4">
            <a:extLst>
              <a:ext uri="{FF2B5EF4-FFF2-40B4-BE49-F238E27FC236}">
                <a16:creationId xmlns:a16="http://schemas.microsoft.com/office/drawing/2014/main" id="{10D06301-98C6-8F4D-3969-6EFE6EBB84C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3208078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63010-49D0-B69C-F5DE-9DAF578E39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0E5DDD-185B-BAD2-49E3-15568588B579}"/>
              </a:ext>
            </a:extLst>
          </p:cNvPr>
          <p:cNvSpPr>
            <a:spLocks noGrp="1"/>
          </p:cNvSpPr>
          <p:nvPr>
            <p:ph type="title"/>
          </p:nvPr>
        </p:nvSpPr>
        <p:spPr/>
        <p:txBody>
          <a:bodyPr>
            <a:normAutofit/>
          </a:bodyPr>
          <a:lstStyle/>
          <a:p>
            <a:r>
              <a:rPr lang="en-CA" b="1" dirty="0">
                <a:latin typeface="Bahnschrift" panose="020B0502040204020203" pitchFamily="34" charset="0"/>
              </a:rPr>
              <a:t>Terms 1</a:t>
            </a:r>
          </a:p>
        </p:txBody>
      </p:sp>
      <p:sp>
        <p:nvSpPr>
          <p:cNvPr id="4" name="Content Placeholder 3">
            <a:extLst>
              <a:ext uri="{FF2B5EF4-FFF2-40B4-BE49-F238E27FC236}">
                <a16:creationId xmlns:a16="http://schemas.microsoft.com/office/drawing/2014/main" id="{9C794E3E-CB41-D1E8-4AEE-48CBFCDD0967}"/>
              </a:ext>
            </a:extLst>
          </p:cNvPr>
          <p:cNvSpPr>
            <a:spLocks noGrp="1"/>
          </p:cNvSpPr>
          <p:nvPr>
            <p:ph idx="1"/>
          </p:nvPr>
        </p:nvSpPr>
        <p:spPr/>
        <p:txBody>
          <a:bodyPr/>
          <a:lstStyle/>
          <a:p>
            <a:r>
              <a:rPr lang="en-CA" sz="2400" b="1" dirty="0">
                <a:latin typeface="Bahnschrift" panose="020B0502040204020203" pitchFamily="34" charset="0"/>
              </a:rPr>
              <a:t>Target Population/Process </a:t>
            </a:r>
            <a:r>
              <a:rPr lang="en-CA" sz="2400" dirty="0">
                <a:latin typeface="Bahnschrift" panose="020B0502040204020203" pitchFamily="34" charset="0"/>
              </a:rPr>
              <a:t>– Collection of units we be studying </a:t>
            </a:r>
            <a:endParaRPr lang="en-CA" sz="2400" b="1" dirty="0">
              <a:latin typeface="Bahnschrift" panose="020B0502040204020203" pitchFamily="34" charset="0"/>
            </a:endParaRPr>
          </a:p>
          <a:p>
            <a:r>
              <a:rPr lang="en-CA" sz="2400" b="1" dirty="0">
                <a:latin typeface="Bahnschrift" panose="020B0502040204020203" pitchFamily="34" charset="0"/>
              </a:rPr>
              <a:t>Units </a:t>
            </a:r>
            <a:r>
              <a:rPr lang="en-CA" sz="2400" dirty="0">
                <a:latin typeface="Bahnschrift" panose="020B0502040204020203" pitchFamily="34" charset="0"/>
              </a:rPr>
              <a:t>– A specific object that you can collect data about</a:t>
            </a:r>
            <a:endParaRPr lang="en-CA" sz="2400" b="1" dirty="0">
              <a:latin typeface="Bahnschrift" panose="020B0502040204020203" pitchFamily="34" charset="0"/>
            </a:endParaRPr>
          </a:p>
          <a:p>
            <a:r>
              <a:rPr lang="en-CA" sz="2400" b="1" dirty="0">
                <a:latin typeface="Bahnschrift" panose="020B0502040204020203" pitchFamily="34" charset="0"/>
              </a:rPr>
              <a:t>Variate</a:t>
            </a:r>
            <a:r>
              <a:rPr lang="en-CA" sz="2400" dirty="0">
                <a:latin typeface="Bahnschrift" panose="020B0502040204020203" pitchFamily="34" charset="0"/>
              </a:rPr>
              <a:t> – Characteristics of your units. Comes in flavours </a:t>
            </a:r>
            <a:endParaRPr lang="en-CA" sz="2400" b="1" dirty="0">
              <a:latin typeface="Bahnschrift" panose="020B0502040204020203" pitchFamily="34" charset="0"/>
            </a:endParaRPr>
          </a:p>
          <a:p>
            <a:r>
              <a:rPr lang="en-CA" sz="2400" b="1" dirty="0">
                <a:latin typeface="Bahnschrift" panose="020B0502040204020203" pitchFamily="34" charset="0"/>
              </a:rPr>
              <a:t>Attribute</a:t>
            </a:r>
            <a:r>
              <a:rPr lang="en-CA" sz="2400" dirty="0">
                <a:latin typeface="Bahnschrift" panose="020B0502040204020203" pitchFamily="34" charset="0"/>
              </a:rPr>
              <a:t> – A function of the variates over the target population</a:t>
            </a:r>
          </a:p>
          <a:p>
            <a:r>
              <a:rPr lang="en-CA" sz="2400" dirty="0">
                <a:latin typeface="Bahnschrift" panose="020B0502040204020203" pitchFamily="34" charset="0"/>
              </a:rPr>
              <a:t>Types of Problems</a:t>
            </a:r>
          </a:p>
          <a:p>
            <a:pPr lvl="1"/>
            <a:r>
              <a:rPr lang="en-CA" b="1" dirty="0">
                <a:latin typeface="Bahnschrift" panose="020B0502040204020203" pitchFamily="34" charset="0"/>
              </a:rPr>
              <a:t>Descriptive</a:t>
            </a:r>
            <a:r>
              <a:rPr lang="en-CA" dirty="0">
                <a:latin typeface="Bahnschrift" panose="020B0502040204020203" pitchFamily="34" charset="0"/>
              </a:rPr>
              <a:t> – Determine an attribute about the target population</a:t>
            </a:r>
          </a:p>
          <a:p>
            <a:pPr lvl="1"/>
            <a:r>
              <a:rPr lang="en-CA" b="1" dirty="0">
                <a:latin typeface="Bahnschrift" panose="020B0502040204020203" pitchFamily="34" charset="0"/>
              </a:rPr>
              <a:t>Causative</a:t>
            </a:r>
            <a:r>
              <a:rPr lang="en-CA" dirty="0">
                <a:latin typeface="Bahnschrift" panose="020B0502040204020203" pitchFamily="34" charset="0"/>
              </a:rPr>
              <a:t> – Is there a causal relationship between 2 variates?</a:t>
            </a:r>
          </a:p>
          <a:p>
            <a:pPr lvl="1"/>
            <a:r>
              <a:rPr lang="en-CA" b="1" dirty="0">
                <a:latin typeface="Bahnschrift" panose="020B0502040204020203" pitchFamily="34" charset="0"/>
              </a:rPr>
              <a:t>Predictive</a:t>
            </a:r>
            <a:r>
              <a:rPr lang="en-CA" dirty="0">
                <a:latin typeface="Bahnschrift" panose="020B0502040204020203" pitchFamily="34" charset="0"/>
              </a:rPr>
              <a:t> – What would the response variate do if we do this?</a:t>
            </a:r>
            <a:endParaRPr lang="en-CA" b="1" dirty="0">
              <a:latin typeface="Bahnschrift" panose="020B0502040204020203" pitchFamily="34" charset="0"/>
            </a:endParaRPr>
          </a:p>
        </p:txBody>
      </p:sp>
      <p:sp>
        <p:nvSpPr>
          <p:cNvPr id="5" name="Rectangle 4">
            <a:extLst>
              <a:ext uri="{FF2B5EF4-FFF2-40B4-BE49-F238E27FC236}">
                <a16:creationId xmlns:a16="http://schemas.microsoft.com/office/drawing/2014/main" id="{23359A6A-AAC1-D3AF-6512-7D75DE844D8B}"/>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57226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A73E-9346-D16E-284D-3534EA868A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72BD9-6C59-BA9A-FF1F-87F70C9A6F50}"/>
              </a:ext>
            </a:extLst>
          </p:cNvPr>
          <p:cNvSpPr>
            <a:spLocks noGrp="1"/>
          </p:cNvSpPr>
          <p:nvPr>
            <p:ph type="title"/>
          </p:nvPr>
        </p:nvSpPr>
        <p:spPr/>
        <p:txBody>
          <a:bodyPr>
            <a:normAutofit/>
          </a:bodyPr>
          <a:lstStyle/>
          <a:p>
            <a:r>
              <a:rPr lang="en-CA" b="1" dirty="0">
                <a:latin typeface="Bahnschrift" panose="020B0502040204020203" pitchFamily="34" charset="0"/>
              </a:rPr>
              <a:t>Terms 2</a:t>
            </a:r>
          </a:p>
        </p:txBody>
      </p:sp>
      <p:sp>
        <p:nvSpPr>
          <p:cNvPr id="4" name="Content Placeholder 3">
            <a:extLst>
              <a:ext uri="{FF2B5EF4-FFF2-40B4-BE49-F238E27FC236}">
                <a16:creationId xmlns:a16="http://schemas.microsoft.com/office/drawing/2014/main" id="{64EA2D77-D0FF-8692-9B57-23A9A30EA428}"/>
              </a:ext>
            </a:extLst>
          </p:cNvPr>
          <p:cNvSpPr>
            <a:spLocks noGrp="1"/>
          </p:cNvSpPr>
          <p:nvPr>
            <p:ph idx="1"/>
          </p:nvPr>
        </p:nvSpPr>
        <p:spPr>
          <a:xfrm>
            <a:off x="838200" y="1835457"/>
            <a:ext cx="10911348" cy="4351338"/>
          </a:xfrm>
        </p:spPr>
        <p:txBody>
          <a:bodyPr>
            <a:normAutofit/>
          </a:bodyPr>
          <a:lstStyle/>
          <a:p>
            <a:r>
              <a:rPr lang="en-CA" sz="2400" b="1" dirty="0">
                <a:latin typeface="Bahnschrift" panose="020B0502040204020203" pitchFamily="34" charset="0"/>
              </a:rPr>
              <a:t>Study Population</a:t>
            </a:r>
            <a:r>
              <a:rPr lang="en-CA" sz="2400" dirty="0">
                <a:latin typeface="Bahnschrift" panose="020B0502040204020203" pitchFamily="34" charset="0"/>
              </a:rPr>
              <a:t> – The collection of units that we have available to study. Since we don’t have access to the entire target population.</a:t>
            </a:r>
          </a:p>
          <a:p>
            <a:r>
              <a:rPr lang="en-CA" sz="2400" b="1" dirty="0">
                <a:latin typeface="Bahnschrift" panose="020B0502040204020203" pitchFamily="34" charset="0"/>
              </a:rPr>
              <a:t>Study Error</a:t>
            </a:r>
            <a:r>
              <a:rPr lang="en-CA" sz="2400" dirty="0">
                <a:latin typeface="Bahnschrift" panose="020B0502040204020203" pitchFamily="34" charset="0"/>
              </a:rPr>
              <a:t> – differences between study population and target population. </a:t>
            </a:r>
            <a:r>
              <a:rPr lang="en-CA" sz="2400" dirty="0">
                <a:solidFill>
                  <a:srgbClr val="FF0000"/>
                </a:solidFill>
                <a:latin typeface="Bahnschrift" panose="020B0502040204020203" pitchFamily="34" charset="0"/>
              </a:rPr>
              <a:t>Relate it back to the attributes being studied!!!</a:t>
            </a:r>
          </a:p>
          <a:p>
            <a:endParaRPr lang="en-CA" sz="2400" b="1" dirty="0">
              <a:latin typeface="Bahnschrift" panose="020B0502040204020203" pitchFamily="34" charset="0"/>
            </a:endParaRPr>
          </a:p>
          <a:p>
            <a:r>
              <a:rPr lang="en-CA" sz="2400" b="1" dirty="0">
                <a:latin typeface="Bahnschrift" panose="020B0502040204020203" pitchFamily="34" charset="0"/>
              </a:rPr>
              <a:t>Sampling Protocol </a:t>
            </a:r>
            <a:r>
              <a:rPr lang="en-CA" sz="2400" dirty="0">
                <a:latin typeface="Bahnschrift" panose="020B0502040204020203" pitchFamily="34" charset="0"/>
              </a:rPr>
              <a:t>– How sampling is done. Ideally randomly. Alas.</a:t>
            </a:r>
          </a:p>
          <a:p>
            <a:r>
              <a:rPr lang="en-CA" sz="2400" b="1" dirty="0">
                <a:latin typeface="Bahnschrift" panose="020B0502040204020203" pitchFamily="34" charset="0"/>
              </a:rPr>
              <a:t>Sampling Error</a:t>
            </a:r>
            <a:r>
              <a:rPr lang="en-CA" sz="2400" dirty="0">
                <a:latin typeface="Bahnschrift" panose="020B0502040204020203" pitchFamily="34" charset="0"/>
              </a:rPr>
              <a:t> – differences between the sample and study pop’s attributes.</a:t>
            </a:r>
          </a:p>
          <a:p>
            <a:endParaRPr lang="en-CA" sz="2400" b="1" dirty="0">
              <a:latin typeface="Bahnschrift" panose="020B0502040204020203" pitchFamily="34" charset="0"/>
            </a:endParaRPr>
          </a:p>
          <a:p>
            <a:r>
              <a:rPr lang="en-CA" sz="2400" b="1" dirty="0">
                <a:latin typeface="Bahnschrift" panose="020B0502040204020203" pitchFamily="34" charset="0"/>
              </a:rPr>
              <a:t>Measurement Error</a:t>
            </a:r>
            <a:r>
              <a:rPr lang="en-CA" sz="2400" dirty="0">
                <a:latin typeface="Bahnschrift" panose="020B0502040204020203" pitchFamily="34" charset="0"/>
              </a:rPr>
              <a:t> – differences in measured and true values of variates.</a:t>
            </a:r>
            <a:endParaRPr lang="en-CA" sz="2400" b="1" dirty="0">
              <a:latin typeface="Bahnschrift" panose="020B0502040204020203" pitchFamily="34" charset="0"/>
            </a:endParaRPr>
          </a:p>
        </p:txBody>
      </p:sp>
      <p:sp>
        <p:nvSpPr>
          <p:cNvPr id="5" name="Rectangle 4">
            <a:extLst>
              <a:ext uri="{FF2B5EF4-FFF2-40B4-BE49-F238E27FC236}">
                <a16:creationId xmlns:a16="http://schemas.microsoft.com/office/drawing/2014/main" id="{E6933EE0-3373-ECB6-D87B-EA5DB2CBC04F}"/>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114555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4DD3-6005-707B-B384-F34C7F00A32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C882BA5-4C2A-7877-1362-B88BE6028284}"/>
              </a:ext>
            </a:extLst>
          </p:cNvPr>
          <p:cNvSpPr txBox="1"/>
          <p:nvPr/>
        </p:nvSpPr>
        <p:spPr>
          <a:xfrm>
            <a:off x="-235351" y="1976541"/>
            <a:ext cx="8681012" cy="4154984"/>
          </a:xfrm>
          <a:prstGeom prst="rect">
            <a:avLst/>
          </a:prstGeom>
          <a:noFill/>
        </p:spPr>
        <p:txBody>
          <a:bodyPr wrap="square" rtlCol="0">
            <a:prstTxWarp prst="textDeflateInflate">
              <a:avLst/>
            </a:prstTxWarp>
            <a:spAutoFit/>
            <a:scene3d>
              <a:camera prst="perspectiveHeroicExtremeLeftFacing"/>
              <a:lightRig rig="threePt" dir="t"/>
            </a:scene3d>
            <a:sp3d extrusionH="57150">
              <a:bevelT w="38100" h="38100"/>
            </a:sp3d>
          </a:bodyPr>
          <a:lstStyle/>
          <a:p>
            <a:r>
              <a:rPr lang="en-CA" sz="8800" dirty="0">
                <a:ln>
                  <a:solidFill>
                    <a:srgbClr val="FFFF00"/>
                  </a:solidFill>
                </a:ln>
                <a:solidFill>
                  <a:srgbClr val="FF0000"/>
                </a:solidFill>
                <a:effectLst>
                  <a:glow rad="228600">
                    <a:schemeClr val="accent4">
                      <a:satMod val="175000"/>
                      <a:alpha val="40000"/>
                    </a:schemeClr>
                  </a:glow>
                  <a:outerShdw blurRad="50800" dist="38100" dir="18900000" algn="bl" rotWithShape="0">
                    <a:prstClr val="black">
                      <a:alpha val="40000"/>
                    </a:prstClr>
                  </a:outerShdw>
                  <a:reflection blurRad="6350" stA="50000" endA="300" endPos="50000" dist="29997" dir="5400000" sy="-100000" algn="bl" rotWithShape="0"/>
                </a:effectLst>
                <a:latin typeface="Comic Sans MS" panose="030F0702030302020204" pitchFamily="66" charset="0"/>
              </a:rPr>
              <a:t>Look I ran out of ideas for themes ok</a:t>
            </a:r>
          </a:p>
        </p:txBody>
      </p:sp>
    </p:spTree>
    <p:extLst>
      <p:ext uri="{BB962C8B-B14F-4D97-AF65-F5344CB8AC3E}">
        <p14:creationId xmlns:p14="http://schemas.microsoft.com/office/powerpoint/2010/main" val="56130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9981C-3D00-41F1-3DAE-9073B02CD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50489-120E-00C4-19C8-056146C677BD}"/>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4" name="Content Placeholder 3">
            <a:extLst>
              <a:ext uri="{FF2B5EF4-FFF2-40B4-BE49-F238E27FC236}">
                <a16:creationId xmlns:a16="http://schemas.microsoft.com/office/drawing/2014/main" id="{874ABCFE-6776-331B-31CA-A252948FF0FD}"/>
              </a:ext>
            </a:extLst>
          </p:cNvPr>
          <p:cNvSpPr>
            <a:spLocks noGrp="1"/>
          </p:cNvSpPr>
          <p:nvPr>
            <p:ph idx="1"/>
          </p:nvPr>
        </p:nvSpPr>
        <p:spPr>
          <a:xfrm>
            <a:off x="838200" y="1461831"/>
            <a:ext cx="10911348" cy="4351338"/>
          </a:xfrm>
        </p:spPr>
        <p:txBody>
          <a:bodyPr>
            <a:normAutofit/>
          </a:bodyPr>
          <a:lstStyle/>
          <a:p>
            <a:pPr marL="0" indent="0">
              <a:buNone/>
            </a:pPr>
            <a:r>
              <a:rPr lang="en-CA" sz="2400" dirty="0">
                <a:solidFill>
                  <a:schemeClr val="tx2">
                    <a:lumMod val="90000"/>
                    <a:lumOff val="10000"/>
                  </a:schemeClr>
                </a:solidFill>
                <a:latin typeface="Bahnschrift" panose="020B0502040204020203" pitchFamily="34" charset="0"/>
              </a:rPr>
              <a:t>~ Adapted from Spring 2023 Assignment Question ~</a:t>
            </a:r>
          </a:p>
          <a:p>
            <a:pPr marL="0" indent="0">
              <a:buNone/>
            </a:pPr>
            <a:endParaRPr lang="en-CA" sz="2400" dirty="0">
              <a:solidFill>
                <a:schemeClr val="tx2">
                  <a:lumMod val="90000"/>
                  <a:lumOff val="10000"/>
                </a:schemeClr>
              </a:solidFill>
              <a:latin typeface="Bahnschrift" panose="020B0502040204020203" pitchFamily="34" charset="0"/>
            </a:endParaRPr>
          </a:p>
          <a:p>
            <a:pPr marL="0" indent="0">
              <a:buNone/>
            </a:pPr>
            <a:r>
              <a:rPr lang="en-CA" sz="2400" dirty="0" err="1">
                <a:latin typeface="Bahnschrift" panose="020B0502040204020203" pitchFamily="34" charset="0"/>
              </a:rPr>
              <a:t>Andoiii’s</a:t>
            </a:r>
            <a:r>
              <a:rPr lang="en-CA" sz="2400" dirty="0">
                <a:latin typeface="Bahnschrift" panose="020B0502040204020203" pitchFamily="34" charset="0"/>
              </a:rPr>
              <a:t> good friend T0RB3N (yes, it’s spelled that way) is a pharmacist (he actually is) trying to determine the effectiveness of a new drug to cure cold symptoms. He hires 150 university students to sit outside in the cold for 5 hours, then randomly administers a placebo, the new drug, or Tylenol. He also asks participants to rate their wellness on a scale of 1 to 10 both before and after the treatment has been administered. </a:t>
            </a:r>
          </a:p>
          <a:p>
            <a:pPr marL="0" indent="0">
              <a:buNone/>
            </a:pPr>
            <a:endParaRPr lang="en-CA" sz="2400" dirty="0">
              <a:latin typeface="Bahnschrift" panose="020B0502040204020203" pitchFamily="34" charset="0"/>
            </a:endParaRPr>
          </a:p>
          <a:p>
            <a:pPr marL="0" indent="0">
              <a:buNone/>
            </a:pPr>
            <a:r>
              <a:rPr lang="en-CA" sz="2400" dirty="0">
                <a:latin typeface="Bahnschrift" panose="020B0502040204020203" pitchFamily="34" charset="0"/>
              </a:rPr>
              <a:t>Both parties are blind to which treatment is given. The treatments are randomly delivered to an equal number of participants (50 to each).</a:t>
            </a:r>
          </a:p>
          <a:p>
            <a:pPr marL="0" indent="0">
              <a:buNone/>
            </a:pPr>
            <a:endParaRPr lang="en-CA" sz="2400" dirty="0">
              <a:latin typeface="Bahnschrift" panose="020B0502040204020203" pitchFamily="34" charset="0"/>
            </a:endParaRPr>
          </a:p>
          <a:p>
            <a:pPr marL="0" indent="0">
              <a:buNone/>
            </a:pPr>
            <a:endParaRPr lang="en-CA" sz="2400" dirty="0">
              <a:latin typeface="Bahnschrift" panose="020B0502040204020203" pitchFamily="34" charset="0"/>
            </a:endParaRPr>
          </a:p>
        </p:txBody>
      </p:sp>
      <p:sp>
        <p:nvSpPr>
          <p:cNvPr id="5" name="Rectangle 4">
            <a:extLst>
              <a:ext uri="{FF2B5EF4-FFF2-40B4-BE49-F238E27FC236}">
                <a16:creationId xmlns:a16="http://schemas.microsoft.com/office/drawing/2014/main" id="{81308616-EF3E-8C80-3AEB-39F2C019720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716134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9DFD-A483-705A-CC0E-B1D16D66E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72882-46C7-3CD0-6947-A815178D0547}"/>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4" name="Content Placeholder 3">
            <a:extLst>
              <a:ext uri="{FF2B5EF4-FFF2-40B4-BE49-F238E27FC236}">
                <a16:creationId xmlns:a16="http://schemas.microsoft.com/office/drawing/2014/main" id="{78D3178B-1451-EDEC-E2F9-827746404C87}"/>
              </a:ext>
            </a:extLst>
          </p:cNvPr>
          <p:cNvSpPr>
            <a:spLocks noGrp="1"/>
          </p:cNvSpPr>
          <p:nvPr>
            <p:ph idx="1"/>
          </p:nvPr>
        </p:nvSpPr>
        <p:spPr>
          <a:xfrm>
            <a:off x="838200" y="1461831"/>
            <a:ext cx="10911348" cy="5031044"/>
          </a:xfrm>
        </p:spPr>
        <p:txBody>
          <a:bodyPr>
            <a:normAutofit/>
          </a:bodyPr>
          <a:lstStyle/>
          <a:p>
            <a:pPr marL="0" indent="0">
              <a:buNone/>
            </a:pPr>
            <a:r>
              <a:rPr lang="en-CA" sz="2400" dirty="0">
                <a:latin typeface="Bahnschrift" panose="020B0502040204020203" pitchFamily="34" charset="0"/>
              </a:rPr>
              <a:t>Define the following:</a:t>
            </a:r>
          </a:p>
          <a:p>
            <a:pPr marL="457200" indent="-457200">
              <a:buFont typeface="+mj-lt"/>
              <a:buAutoNum type="arabicPeriod"/>
            </a:pPr>
            <a:r>
              <a:rPr lang="en-CA" sz="2400" dirty="0">
                <a:latin typeface="Bahnschrift" panose="020B0502040204020203" pitchFamily="34" charset="0"/>
              </a:rPr>
              <a:t>Objective of the Study</a:t>
            </a:r>
          </a:p>
          <a:p>
            <a:pPr marL="457200" indent="-457200">
              <a:buFont typeface="+mj-lt"/>
              <a:buAutoNum type="arabicPeriod"/>
            </a:pPr>
            <a:r>
              <a:rPr lang="en-CA" sz="2400" dirty="0">
                <a:latin typeface="Bahnschrift" panose="020B0502040204020203" pitchFamily="34" charset="0"/>
              </a:rPr>
              <a:t>Target Population</a:t>
            </a:r>
          </a:p>
          <a:p>
            <a:pPr marL="457200" indent="-457200">
              <a:buFont typeface="+mj-lt"/>
              <a:buAutoNum type="arabicPeriod"/>
            </a:pPr>
            <a:r>
              <a:rPr lang="en-CA" sz="2400" dirty="0">
                <a:latin typeface="Bahnschrift" panose="020B0502040204020203" pitchFamily="34" charset="0"/>
              </a:rPr>
              <a:t>Explanatory Variate</a:t>
            </a:r>
          </a:p>
          <a:p>
            <a:pPr marL="457200" indent="-457200">
              <a:buFont typeface="+mj-lt"/>
              <a:buAutoNum type="arabicPeriod"/>
            </a:pPr>
            <a:r>
              <a:rPr lang="en-CA" sz="2400" dirty="0">
                <a:latin typeface="Bahnschrift" panose="020B0502040204020203" pitchFamily="34" charset="0"/>
              </a:rPr>
              <a:t>Response Variate</a:t>
            </a:r>
          </a:p>
          <a:p>
            <a:pPr marL="457200" indent="-457200">
              <a:buFont typeface="+mj-lt"/>
              <a:buAutoNum type="arabicPeriod"/>
            </a:pPr>
            <a:r>
              <a:rPr lang="en-CA" sz="2400" dirty="0">
                <a:latin typeface="Bahnschrift" panose="020B0502040204020203" pitchFamily="34" charset="0"/>
              </a:rPr>
              <a:t>A possible Attribute</a:t>
            </a:r>
            <a:endParaRPr lang="en-CA" sz="2000" dirty="0">
              <a:solidFill>
                <a:srgbClr val="002060"/>
              </a:solidFill>
              <a:latin typeface="Bahnschrift" panose="020B0502040204020203" pitchFamily="34" charset="0"/>
            </a:endParaRPr>
          </a:p>
          <a:p>
            <a:pPr marL="457200" indent="-457200">
              <a:buFont typeface="+mj-lt"/>
              <a:buAutoNum type="arabicPeriod"/>
            </a:pPr>
            <a:endParaRPr lang="en-CA" sz="2400" dirty="0">
              <a:latin typeface="Bahnschrift" panose="020B0502040204020203" pitchFamily="34" charset="0"/>
            </a:endParaRPr>
          </a:p>
        </p:txBody>
      </p:sp>
      <p:sp>
        <p:nvSpPr>
          <p:cNvPr id="5" name="Rectangle 4">
            <a:extLst>
              <a:ext uri="{FF2B5EF4-FFF2-40B4-BE49-F238E27FC236}">
                <a16:creationId xmlns:a16="http://schemas.microsoft.com/office/drawing/2014/main" id="{327C7DC2-2020-AA71-6CF9-4DB21AE59554}"/>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426630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7A64-FF00-DE82-B9DB-C7C00A32BC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E6C12-28DC-B9AF-BA98-5850E8888D04}"/>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4" name="Content Placeholder 3">
            <a:extLst>
              <a:ext uri="{FF2B5EF4-FFF2-40B4-BE49-F238E27FC236}">
                <a16:creationId xmlns:a16="http://schemas.microsoft.com/office/drawing/2014/main" id="{C1D8223B-E607-7352-820B-B95D179DDA06}"/>
              </a:ext>
            </a:extLst>
          </p:cNvPr>
          <p:cNvSpPr>
            <a:spLocks noGrp="1"/>
          </p:cNvSpPr>
          <p:nvPr>
            <p:ph idx="1"/>
          </p:nvPr>
        </p:nvSpPr>
        <p:spPr>
          <a:xfrm>
            <a:off x="838200" y="1461831"/>
            <a:ext cx="10911348" cy="5031044"/>
          </a:xfrm>
        </p:spPr>
        <p:txBody>
          <a:bodyPr>
            <a:normAutofit/>
          </a:bodyPr>
          <a:lstStyle/>
          <a:p>
            <a:pPr marL="0" indent="0">
              <a:buNone/>
            </a:pPr>
            <a:r>
              <a:rPr lang="en-CA" sz="2400" dirty="0">
                <a:latin typeface="Bahnschrift" panose="020B0502040204020203" pitchFamily="34" charset="0"/>
              </a:rPr>
              <a:t>Define the following:</a:t>
            </a:r>
          </a:p>
          <a:p>
            <a:pPr marL="457200" indent="-457200">
              <a:buFont typeface="+mj-lt"/>
              <a:buAutoNum type="arabicPeriod"/>
            </a:pPr>
            <a:r>
              <a:rPr lang="en-CA" sz="2400" dirty="0">
                <a:latin typeface="Bahnschrift" panose="020B0502040204020203" pitchFamily="34" charset="0"/>
              </a:rPr>
              <a:t>Objective of the Study</a:t>
            </a:r>
          </a:p>
          <a:p>
            <a:pPr lvl="1"/>
            <a:r>
              <a:rPr lang="en-CA" sz="2000" dirty="0">
                <a:solidFill>
                  <a:srgbClr val="002060"/>
                </a:solidFill>
                <a:latin typeface="Bahnschrift" panose="020B0502040204020203" pitchFamily="34" charset="0"/>
              </a:rPr>
              <a:t>To determine the effectiveness of T0RB3N’s new cold medication</a:t>
            </a:r>
          </a:p>
          <a:p>
            <a:pPr marL="457200" indent="-457200">
              <a:buFont typeface="+mj-lt"/>
              <a:buAutoNum type="arabicPeriod"/>
            </a:pPr>
            <a:r>
              <a:rPr lang="en-CA" sz="2400" dirty="0">
                <a:latin typeface="Bahnschrift" panose="020B0502040204020203" pitchFamily="34" charset="0"/>
              </a:rPr>
              <a:t>Target Population</a:t>
            </a:r>
          </a:p>
          <a:p>
            <a:pPr lvl="1"/>
            <a:r>
              <a:rPr lang="en-CA" sz="2000" dirty="0">
                <a:solidFill>
                  <a:srgbClr val="002060"/>
                </a:solidFill>
                <a:latin typeface="Bahnschrift" panose="020B0502040204020203" pitchFamily="34" charset="0"/>
              </a:rPr>
              <a:t>All humans on Earth </a:t>
            </a:r>
          </a:p>
          <a:p>
            <a:pPr marL="457200" indent="-457200">
              <a:buFont typeface="+mj-lt"/>
              <a:buAutoNum type="arabicPeriod"/>
            </a:pPr>
            <a:r>
              <a:rPr lang="en-CA" sz="2400" dirty="0">
                <a:latin typeface="Bahnschrift" panose="020B0502040204020203" pitchFamily="34" charset="0"/>
              </a:rPr>
              <a:t>Explanatory Variate</a:t>
            </a:r>
          </a:p>
          <a:p>
            <a:pPr lvl="1"/>
            <a:r>
              <a:rPr lang="en-CA" sz="2000" dirty="0">
                <a:solidFill>
                  <a:srgbClr val="002060"/>
                </a:solidFill>
                <a:latin typeface="Bahnschrift" panose="020B0502040204020203" pitchFamily="34" charset="0"/>
              </a:rPr>
              <a:t>The treatment administered (Placebo, Tylenol, or new treatment)</a:t>
            </a:r>
          </a:p>
          <a:p>
            <a:pPr marL="457200" indent="-457200">
              <a:buFont typeface="+mj-lt"/>
              <a:buAutoNum type="arabicPeriod"/>
            </a:pPr>
            <a:r>
              <a:rPr lang="en-CA" sz="2400" dirty="0">
                <a:latin typeface="Bahnschrift" panose="020B0502040204020203" pitchFamily="34" charset="0"/>
              </a:rPr>
              <a:t>Response Variate</a:t>
            </a:r>
          </a:p>
          <a:p>
            <a:pPr lvl="1"/>
            <a:r>
              <a:rPr lang="en-CA" sz="2000" dirty="0">
                <a:solidFill>
                  <a:srgbClr val="002060"/>
                </a:solidFill>
                <a:latin typeface="Bahnschrift" panose="020B0502040204020203" pitchFamily="34" charset="0"/>
              </a:rPr>
              <a:t>The change in the participant’s rating of their physical wellness before and after the treatment has been administered</a:t>
            </a:r>
          </a:p>
          <a:p>
            <a:pPr marL="457200" indent="-457200">
              <a:buFont typeface="+mj-lt"/>
              <a:buAutoNum type="arabicPeriod"/>
            </a:pPr>
            <a:r>
              <a:rPr lang="en-CA" sz="2400" dirty="0">
                <a:latin typeface="Bahnschrift" panose="020B0502040204020203" pitchFamily="34" charset="0"/>
              </a:rPr>
              <a:t>A possible Attribute</a:t>
            </a:r>
          </a:p>
          <a:p>
            <a:pPr lvl="1"/>
            <a:r>
              <a:rPr lang="en-CA" sz="2000" dirty="0">
                <a:solidFill>
                  <a:srgbClr val="002060"/>
                </a:solidFill>
                <a:latin typeface="Bahnschrift" panose="020B0502040204020203" pitchFamily="34" charset="0"/>
              </a:rPr>
              <a:t>The mean difference in change in participant rating between the 3 different treatments.</a:t>
            </a:r>
          </a:p>
          <a:p>
            <a:pPr marL="457200" indent="-457200">
              <a:buFont typeface="+mj-lt"/>
              <a:buAutoNum type="arabicPeriod"/>
            </a:pPr>
            <a:endParaRPr lang="en-CA" sz="2400" dirty="0">
              <a:latin typeface="Bahnschrift" panose="020B0502040204020203" pitchFamily="34" charset="0"/>
            </a:endParaRPr>
          </a:p>
        </p:txBody>
      </p:sp>
      <p:sp>
        <p:nvSpPr>
          <p:cNvPr id="5" name="Rectangle 4">
            <a:extLst>
              <a:ext uri="{FF2B5EF4-FFF2-40B4-BE49-F238E27FC236}">
                <a16:creationId xmlns:a16="http://schemas.microsoft.com/office/drawing/2014/main" id="{6BE2E4B2-0AA5-C6AA-BCC5-1F5727A4325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2971064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D01E9-223B-1AC4-8DA9-0AD320916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8EEEAA-FE48-203C-D922-1CAEA6E14AA8}"/>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4" name="Content Placeholder 3">
            <a:extLst>
              <a:ext uri="{FF2B5EF4-FFF2-40B4-BE49-F238E27FC236}">
                <a16:creationId xmlns:a16="http://schemas.microsoft.com/office/drawing/2014/main" id="{43AE3742-962E-B7A2-82EF-FD3063F2335E}"/>
              </a:ext>
            </a:extLst>
          </p:cNvPr>
          <p:cNvSpPr>
            <a:spLocks noGrp="1"/>
          </p:cNvSpPr>
          <p:nvPr>
            <p:ph idx="1"/>
          </p:nvPr>
        </p:nvSpPr>
        <p:spPr>
          <a:xfrm>
            <a:off x="838200" y="1461831"/>
            <a:ext cx="10911348" cy="5031044"/>
          </a:xfrm>
        </p:spPr>
        <p:txBody>
          <a:bodyPr>
            <a:normAutofit/>
          </a:bodyPr>
          <a:lstStyle/>
          <a:p>
            <a:pPr marL="0" indent="0">
              <a:buNone/>
            </a:pPr>
            <a:r>
              <a:rPr lang="en-CA" sz="2400" dirty="0">
                <a:latin typeface="Bahnschrift" panose="020B0502040204020203" pitchFamily="34" charset="0"/>
              </a:rPr>
              <a:t>Determine the following:</a:t>
            </a:r>
          </a:p>
          <a:p>
            <a:pPr marL="457200" indent="-457200">
              <a:buFont typeface="+mj-lt"/>
              <a:buAutoNum type="arabicPeriod"/>
            </a:pPr>
            <a:r>
              <a:rPr lang="en-CA" sz="2400" dirty="0">
                <a:latin typeface="Bahnschrift" panose="020B0502040204020203" pitchFamily="34" charset="0"/>
              </a:rPr>
              <a:t>T0RB3N’s Study Population</a:t>
            </a:r>
          </a:p>
          <a:p>
            <a:pPr marL="457200" indent="-457200">
              <a:buFont typeface="+mj-lt"/>
              <a:buAutoNum type="arabicPeriod"/>
            </a:pPr>
            <a:r>
              <a:rPr lang="en-CA" sz="2400" dirty="0">
                <a:latin typeface="Bahnschrift" panose="020B0502040204020203" pitchFamily="34" charset="0"/>
              </a:rPr>
              <a:t>A potential source of Study Error</a:t>
            </a:r>
          </a:p>
          <a:p>
            <a:pPr marL="457200" indent="-457200">
              <a:buFont typeface="+mj-lt"/>
              <a:buAutoNum type="arabicPeriod"/>
            </a:pPr>
            <a:r>
              <a:rPr lang="en-CA" sz="2400" dirty="0">
                <a:latin typeface="Bahnschrift" panose="020B0502040204020203" pitchFamily="34" charset="0"/>
              </a:rPr>
              <a:t>A potential source of Sample Error</a:t>
            </a:r>
          </a:p>
          <a:p>
            <a:pPr marL="457200" indent="-457200">
              <a:buFont typeface="+mj-lt"/>
              <a:buAutoNum type="arabicPeriod"/>
            </a:pPr>
            <a:r>
              <a:rPr lang="en-CA" sz="2400" dirty="0">
                <a:latin typeface="Bahnschrift" panose="020B0502040204020203" pitchFamily="34" charset="0"/>
              </a:rPr>
              <a:t>A potential source of Measurement Error</a:t>
            </a:r>
          </a:p>
          <a:p>
            <a:pPr marL="457200" indent="-457200">
              <a:buFont typeface="+mj-lt"/>
              <a:buAutoNum type="arabicPeriod"/>
            </a:pPr>
            <a:endParaRPr lang="en-CA" sz="2400" dirty="0">
              <a:latin typeface="Bahnschrift" panose="020B0502040204020203" pitchFamily="34" charset="0"/>
            </a:endParaRPr>
          </a:p>
        </p:txBody>
      </p:sp>
      <p:sp>
        <p:nvSpPr>
          <p:cNvPr id="5" name="Rectangle 4">
            <a:extLst>
              <a:ext uri="{FF2B5EF4-FFF2-40B4-BE49-F238E27FC236}">
                <a16:creationId xmlns:a16="http://schemas.microsoft.com/office/drawing/2014/main" id="{785B4238-98FA-6BC3-5FC8-682D9869CB5A}"/>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193264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B025C-326C-DF64-B4A8-CF6AE2DFA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AF43C-1B77-1F69-99EC-58809308268F}"/>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4" name="Content Placeholder 3">
            <a:extLst>
              <a:ext uri="{FF2B5EF4-FFF2-40B4-BE49-F238E27FC236}">
                <a16:creationId xmlns:a16="http://schemas.microsoft.com/office/drawing/2014/main" id="{A59F1696-BDA7-7474-4B92-D2376C5524AA}"/>
              </a:ext>
            </a:extLst>
          </p:cNvPr>
          <p:cNvSpPr>
            <a:spLocks noGrp="1"/>
          </p:cNvSpPr>
          <p:nvPr>
            <p:ph idx="1"/>
          </p:nvPr>
        </p:nvSpPr>
        <p:spPr>
          <a:xfrm>
            <a:off x="838200" y="1461831"/>
            <a:ext cx="10911348" cy="5031044"/>
          </a:xfrm>
        </p:spPr>
        <p:txBody>
          <a:bodyPr>
            <a:normAutofit/>
          </a:bodyPr>
          <a:lstStyle/>
          <a:p>
            <a:pPr marL="0" indent="0">
              <a:buNone/>
            </a:pPr>
            <a:r>
              <a:rPr lang="en-CA" sz="2400" dirty="0">
                <a:latin typeface="Bahnschrift" panose="020B0502040204020203" pitchFamily="34" charset="0"/>
              </a:rPr>
              <a:t>Determine the following:</a:t>
            </a:r>
          </a:p>
          <a:p>
            <a:pPr marL="457200" indent="-457200">
              <a:buFont typeface="+mj-lt"/>
              <a:buAutoNum type="arabicPeriod"/>
            </a:pPr>
            <a:r>
              <a:rPr lang="en-CA" sz="2400" dirty="0">
                <a:latin typeface="Bahnschrift" panose="020B0502040204020203" pitchFamily="34" charset="0"/>
              </a:rPr>
              <a:t>T0RB3N’s Study Population</a:t>
            </a:r>
          </a:p>
          <a:p>
            <a:pPr lvl="1"/>
            <a:r>
              <a:rPr lang="en-CA" sz="2000" dirty="0">
                <a:solidFill>
                  <a:srgbClr val="002060"/>
                </a:solidFill>
                <a:latin typeface="Bahnschrift" panose="020B0502040204020203" pitchFamily="34" charset="0"/>
              </a:rPr>
              <a:t>University Students at the university he is conducting the study at</a:t>
            </a:r>
          </a:p>
          <a:p>
            <a:pPr marL="457200" indent="-457200">
              <a:buFont typeface="+mj-lt"/>
              <a:buAutoNum type="arabicPeriod"/>
            </a:pPr>
            <a:r>
              <a:rPr lang="en-CA" sz="2400" dirty="0">
                <a:latin typeface="Bahnschrift" panose="020B0502040204020203" pitchFamily="34" charset="0"/>
              </a:rPr>
              <a:t>A potential source of Study Error</a:t>
            </a:r>
          </a:p>
          <a:p>
            <a:pPr lvl="1"/>
            <a:r>
              <a:rPr lang="en-CA" sz="2000" dirty="0">
                <a:solidFill>
                  <a:srgbClr val="002060"/>
                </a:solidFill>
                <a:latin typeface="Bahnschrift" panose="020B0502040204020203" pitchFamily="34" charset="0"/>
              </a:rPr>
              <a:t>University students are not representative of the whole population. The new treatment may have a different level of effectiveness for people of different age groups, maybe.</a:t>
            </a:r>
          </a:p>
          <a:p>
            <a:pPr marL="457200" indent="-457200">
              <a:buFont typeface="+mj-lt"/>
              <a:buAutoNum type="arabicPeriod"/>
            </a:pPr>
            <a:r>
              <a:rPr lang="en-CA" sz="2400" dirty="0">
                <a:latin typeface="Bahnschrift" panose="020B0502040204020203" pitchFamily="34" charset="0"/>
              </a:rPr>
              <a:t>A potential source of Sample Error</a:t>
            </a:r>
          </a:p>
          <a:p>
            <a:pPr lvl="1"/>
            <a:r>
              <a:rPr lang="en-CA" sz="2000" dirty="0">
                <a:solidFill>
                  <a:srgbClr val="002060"/>
                </a:solidFill>
                <a:latin typeface="Bahnschrift" panose="020B0502040204020203" pitchFamily="34" charset="0"/>
              </a:rPr>
              <a:t>A systematic difference between Sampled University students and the Study Population. For instance, since they are volunteers, they may be less likely to get an adverse reaction from the new treatment, being aware of the risks.</a:t>
            </a:r>
          </a:p>
          <a:p>
            <a:pPr marL="457200" indent="-457200">
              <a:buFont typeface="+mj-lt"/>
              <a:buAutoNum type="arabicPeriod"/>
            </a:pPr>
            <a:r>
              <a:rPr lang="en-CA" sz="2400" dirty="0">
                <a:latin typeface="Bahnschrift" panose="020B0502040204020203" pitchFamily="34" charset="0"/>
              </a:rPr>
              <a:t>A potential source of Measurement Error</a:t>
            </a:r>
          </a:p>
          <a:p>
            <a:pPr lvl="1"/>
            <a:r>
              <a:rPr lang="en-CA" sz="2000" dirty="0">
                <a:solidFill>
                  <a:srgbClr val="002060"/>
                </a:solidFill>
                <a:latin typeface="Bahnschrift" panose="020B0502040204020203" pitchFamily="34" charset="0"/>
              </a:rPr>
              <a:t>Asking participants to rate their own perception of wellness. Ratings of self are notoriously unreliable which can lead to inaccurate measurements.</a:t>
            </a:r>
          </a:p>
          <a:p>
            <a:pPr marL="457200" indent="-457200">
              <a:buFont typeface="+mj-lt"/>
              <a:buAutoNum type="arabicPeriod"/>
            </a:pPr>
            <a:endParaRPr lang="en-CA" sz="2400" dirty="0">
              <a:latin typeface="Bahnschrift" panose="020B0502040204020203" pitchFamily="34" charset="0"/>
            </a:endParaRPr>
          </a:p>
        </p:txBody>
      </p:sp>
      <p:sp>
        <p:nvSpPr>
          <p:cNvPr id="5" name="Rectangle 4">
            <a:extLst>
              <a:ext uri="{FF2B5EF4-FFF2-40B4-BE49-F238E27FC236}">
                <a16:creationId xmlns:a16="http://schemas.microsoft.com/office/drawing/2014/main" id="{46F8E32A-5E13-A650-7B73-D8DA48BD706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411623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56C66-AC65-0E16-F8F9-E049E6334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4B23D-D549-BBCB-FE04-80BFFA869C4E}"/>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Chi Squared and T</a:t>
            </a:r>
          </a:p>
        </p:txBody>
      </p:sp>
      <p:sp>
        <p:nvSpPr>
          <p:cNvPr id="5" name="Rectangle 4">
            <a:extLst>
              <a:ext uri="{FF2B5EF4-FFF2-40B4-BE49-F238E27FC236}">
                <a16:creationId xmlns:a16="http://schemas.microsoft.com/office/drawing/2014/main" id="{C8155D44-8009-090D-1439-1AD24F9AC52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1B875CFD-69CD-7AEF-47B7-F5EA994F6626}"/>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B231D571-176F-E205-090F-DFEBF57B6C9C}"/>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New distributions! No way oh my god</a:t>
            </a:r>
          </a:p>
        </p:txBody>
      </p:sp>
      <p:pic>
        <p:nvPicPr>
          <p:cNvPr id="8194" name="Picture 2">
            <a:extLst>
              <a:ext uri="{FF2B5EF4-FFF2-40B4-BE49-F238E27FC236}">
                <a16:creationId xmlns:a16="http://schemas.microsoft.com/office/drawing/2014/main" id="{70364AD7-BAA0-159A-5298-BDA2770DF85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9114503" y="1534056"/>
            <a:ext cx="2459088" cy="37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2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8758A-58A1-B86B-6262-5061C2D7D94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C81B595-A66F-2BCC-4684-FB826261E6B3}"/>
                  </a:ext>
                </a:extLst>
              </p:cNvPr>
              <p:cNvSpPr>
                <a:spLocks noGrp="1"/>
              </p:cNvSpPr>
              <p:nvPr>
                <p:ph type="title"/>
              </p:nvPr>
            </p:nvSpPr>
            <p:spPr/>
            <p:txBody>
              <a:bodyPr>
                <a:normAutofit/>
              </a:bodyPr>
              <a:lstStyle/>
              <a:p>
                <a14:m>
                  <m:oMath xmlns:m="http://schemas.openxmlformats.org/officeDocument/2006/math">
                    <m:sSup>
                      <m:sSupPr>
                        <m:ctrlPr>
                          <a:rPr lang="en-CA" sz="4000" i="1" dirty="0"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4000" i="1" dirty="0"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m:t>
                    </m:r>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𝑘</m:t>
                    </m:r>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m:t>
                    </m:r>
                  </m:oMath>
                </a14:m>
                <a:r>
                  <a:rPr lang="en-CA" sz="4000" dirty="0">
                    <a:latin typeface="Bahnschrift" panose="020B0502040204020203" pitchFamily="34" charset="0"/>
                    <a:ea typeface="Cambria Math" panose="02040503050406030204" pitchFamily="18" charset="0"/>
                    <a:cs typeface="Cascadia Code" panose="020B0609020000020004" pitchFamily="49" charset="0"/>
                  </a:rPr>
                  <a:t> </a:t>
                </a:r>
                <a:br>
                  <a:rPr lang="en-CA" sz="4000" dirty="0">
                    <a:latin typeface="Bahnschrift" panose="020B0502040204020203" pitchFamily="34" charset="0"/>
                    <a:ea typeface="Cambria Math" panose="02040503050406030204" pitchFamily="18" charset="0"/>
                    <a:cs typeface="Cascadia Code" panose="020B0609020000020004" pitchFamily="49" charset="0"/>
                  </a:rPr>
                </a:br>
                <a:r>
                  <a:rPr lang="en-CA" sz="4000" dirty="0">
                    <a:latin typeface="Bahnschrift" panose="020B0502040204020203" pitchFamily="34" charset="0"/>
                    <a:ea typeface="Cambria Math" panose="02040503050406030204" pitchFamily="18" charset="0"/>
                    <a:cs typeface="Cascadia Code" panose="020B0609020000020004" pitchFamily="49" charset="0"/>
                  </a:rPr>
                  <a:t>Chi Squared</a:t>
                </a:r>
              </a:p>
            </p:txBody>
          </p:sp>
        </mc:Choice>
        <mc:Fallback xmlns="">
          <p:sp>
            <p:nvSpPr>
              <p:cNvPr id="2" name="Title 1">
                <a:extLst>
                  <a:ext uri="{FF2B5EF4-FFF2-40B4-BE49-F238E27FC236}">
                    <a16:creationId xmlns:a16="http://schemas.microsoft.com/office/drawing/2014/main" id="{8C81B595-A66F-2BCC-4684-FB826261E6B3}"/>
                  </a:ext>
                </a:extLst>
              </p:cNvPr>
              <p:cNvSpPr>
                <a:spLocks noGrp="1" noRot="1" noChangeAspect="1" noMove="1" noResize="1" noEditPoints="1" noAdjustHandles="1" noChangeArrowheads="1" noChangeShapeType="1" noTextEdit="1"/>
              </p:cNvSpPr>
              <p:nvPr>
                <p:ph type="title"/>
              </p:nvPr>
            </p:nvSpPr>
            <p:spPr>
              <a:blipFill>
                <a:blip r:embed="rId2"/>
                <a:stretch>
                  <a:fillRect l="-5581" b="-1597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8E389E-AC35-882B-953C-1B4BC5E88583}"/>
                  </a:ext>
                </a:extLst>
              </p:cNvPr>
              <p:cNvSpPr>
                <a:spLocks noGrp="1"/>
              </p:cNvSpPr>
              <p:nvPr>
                <p:ph idx="1"/>
              </p:nvPr>
            </p:nvSpPr>
            <p:spPr>
              <a:xfrm>
                <a:off x="5183188" y="987425"/>
                <a:ext cx="6172200" cy="5212948"/>
              </a:xfrm>
            </p:spPr>
            <p:txBody>
              <a:bodyPr>
                <a:normAutofit/>
              </a:bodyPr>
              <a:lstStyle/>
              <a:p>
                <a:r>
                  <a:rPr lang="en-CA" sz="2400" dirty="0">
                    <a:latin typeface="Bahnschrift" panose="020B0502040204020203" pitchFamily="34" charset="0"/>
                    <a:cs typeface="Cascadia Code" panose="020B0609020000020004" pitchFamily="49" charset="0"/>
                  </a:rPr>
                  <a:t>Absolutely terrifying PDF</a:t>
                </a:r>
              </a:p>
              <a:p>
                <a:r>
                  <a:rPr lang="en-CA" sz="2400" dirty="0">
                    <a:latin typeface="Bahnschrift" panose="020B0502040204020203" pitchFamily="34" charset="0"/>
                    <a:cs typeface="Cascadia Code" panose="020B0609020000020004" pitchFamily="49" charset="0"/>
                  </a:rPr>
                  <a:t>Commonly denoted </a:t>
                </a:r>
                <a14:m>
                  <m:oMath xmlns:m="http://schemas.openxmlformats.org/officeDocument/2006/math">
                    <m:r>
                      <m:rPr>
                        <m:sty m:val="p"/>
                      </m:rPr>
                      <a:rPr lang="en-CA" sz="2400" b="0" i="0" smtClean="0">
                        <a:latin typeface="Cambria Math" panose="02040503050406030204" pitchFamily="18" charset="0"/>
                        <a:ea typeface="Cambria Math" panose="02040503050406030204" pitchFamily="18" charset="0"/>
                        <a:cs typeface="Cascadia Code" panose="020B0609020000020004" pitchFamily="49" charset="0"/>
                      </a:rPr>
                      <m:t>W</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sup>
                    </m:sSup>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𝑘</m:t>
                        </m:r>
                      </m:e>
                    </m:d>
                  </m:oMath>
                </a14:m>
                <a:r>
                  <a:rPr lang="en-CA" sz="2400" dirty="0">
                    <a:latin typeface="Bahnschrift" panose="020B0502040204020203" pitchFamily="34" charset="0"/>
                    <a:cs typeface="Cascadia Code" panose="020B0609020000020004" pitchFamily="49" charset="0"/>
                  </a:rPr>
                  <a:t> </a:t>
                </a:r>
              </a:p>
              <a:p>
                <a:pPr marL="0" indent="0">
                  <a:buNone/>
                </a:pPr>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If </a:t>
                </a:r>
                <a14:m>
                  <m:oMath xmlns:m="http://schemas.openxmlformats.org/officeDocument/2006/math">
                    <m:r>
                      <m:rPr>
                        <m:sty m:val="p"/>
                      </m:rPr>
                      <a:rPr lang="en-CA" sz="2400">
                        <a:latin typeface="Cambria Math" panose="02040503050406030204" pitchFamily="18" charset="0"/>
                        <a:ea typeface="Cambria Math" panose="02040503050406030204" pitchFamily="18" charset="0"/>
                        <a:cs typeface="Cascadia Code" panose="020B0609020000020004" pitchFamily="49" charset="0"/>
                      </a:rPr>
                      <m:t>Z</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𝐺</m:t>
                    </m:r>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0,1</m:t>
                        </m:r>
                      </m:e>
                    </m:d>
                  </m:oMath>
                </a14:m>
                <a:r>
                  <a:rPr lang="en-CA" sz="2400" dirty="0">
                    <a:latin typeface="Bahnschrift" panose="020B0502040204020203" pitchFamily="34" charset="0"/>
                    <a:cs typeface="Cascadia Code" panose="020B0609020000020004" pitchFamily="49" charset="0"/>
                  </a:rPr>
                  <a:t> then </a:t>
                </a:r>
                <a14:m>
                  <m:oMath xmlns:m="http://schemas.openxmlformats.org/officeDocument/2006/math">
                    <m:sSup>
                      <m:sSup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𝑍</m:t>
                        </m:r>
                      </m:e>
                      <m: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sup>
                    </m:sSup>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1</m:t>
                        </m:r>
                      </m:e>
                    </m:d>
                  </m:oMath>
                </a14:m>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If </a:t>
                </a:r>
                <a14:m>
                  <m:oMath xmlns:m="http://schemas.openxmlformats.org/officeDocument/2006/math">
                    <m:r>
                      <m:rPr>
                        <m:sty m:val="p"/>
                      </m:rPr>
                      <a:rPr lang="en-CA" sz="2400">
                        <a:latin typeface="Cambria Math" panose="02040503050406030204" pitchFamily="18" charset="0"/>
                        <a:ea typeface="Cambria Math" panose="02040503050406030204" pitchFamily="18" charset="0"/>
                        <a:cs typeface="Cascadia Code" panose="020B0609020000020004" pitchFamily="49" charset="0"/>
                      </a:rPr>
                      <m:t>X</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𝐸𝑥𝑝</m:t>
                    </m:r>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e>
                    </m:d>
                  </m:oMath>
                </a14:m>
                <a:r>
                  <a:rPr lang="en-CA" sz="2400" dirty="0">
                    <a:latin typeface="Bahnschrift" panose="020B0502040204020203" pitchFamily="34" charset="0"/>
                    <a:cs typeface="Cascadia Code" panose="020B0609020000020004" pitchFamily="49" charset="0"/>
                  </a:rPr>
                  <a:t> then </a:t>
                </a:r>
                <a14:m>
                  <m:oMath xmlns:m="http://schemas.openxmlformats.org/officeDocument/2006/math">
                    <m:r>
                      <m:rPr>
                        <m:sty m:val="p"/>
                      </m:rPr>
                      <a:rPr lang="en-CA" sz="2400" b="0" i="0" smtClean="0">
                        <a:latin typeface="Cambria Math" panose="02040503050406030204" pitchFamily="18" charset="0"/>
                        <a:ea typeface="Cambria Math" panose="02040503050406030204" pitchFamily="18" charset="0"/>
                        <a:cs typeface="Cascadia Code" panose="020B0609020000020004" pitchFamily="49" charset="0"/>
                      </a:rPr>
                      <m:t>X</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sup>
                    </m:sSup>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e>
                    </m:d>
                  </m:oMath>
                </a14:m>
                <a:endParaRPr lang="en-CA" sz="2400" dirty="0">
                  <a:latin typeface="Bahnschrift" panose="020B0502040204020203" pitchFamily="34" charset="0"/>
                  <a:cs typeface="Cascadia Code" panose="020B0609020000020004" pitchFamily="49" charset="0"/>
                </a:endParaRPr>
              </a:p>
              <a:p>
                <a:pPr marL="0" indent="0">
                  <a:buNone/>
                </a:pPr>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If </a:t>
                </a:r>
                <a14:m>
                  <m:oMath xmlns:m="http://schemas.openxmlformats.org/officeDocument/2006/math">
                    <m:sSub>
                      <m:sSub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𝑍</m:t>
                        </m:r>
                      </m:e>
                      <m:sub>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𝑖</m:t>
                        </m:r>
                      </m:sub>
                    </m:sSub>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𝑁</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(0,1)</m:t>
                    </m:r>
                  </m:oMath>
                </a14:m>
                <a:r>
                  <a:rPr lang="en-CA" sz="2400" dirty="0">
                    <a:latin typeface="Bahnschrift" panose="020B0502040204020203" pitchFamily="34" charset="0"/>
                    <a:cs typeface="Cascadia Code" panose="020B0609020000020004" pitchFamily="49" charset="0"/>
                  </a:rPr>
                  <a:t> then </a:t>
                </a:r>
                <a14:m>
                  <m:oMath xmlns:m="http://schemas.openxmlformats.org/officeDocument/2006/math">
                    <m:nary>
                      <m:naryPr>
                        <m:chr m:val="∑"/>
                        <m:subHide m:val="on"/>
                        <m:supHide m:val="on"/>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naryPr>
                      <m:sub/>
                      <m:sup/>
                      <m:e>
                        <m:sSubSup>
                          <m:sSubSup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bSup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𝑍</m:t>
                            </m:r>
                          </m:e>
                          <m:sub>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𝑖</m:t>
                            </m:r>
                          </m:sub>
                          <m: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sup>
                        </m:sSubSup>
                      </m:e>
                    </m:nary>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Code" panose="020B0609020000020004" pitchFamily="49" charset="0"/>
                          </a:rPr>
                          <m:t>2</m:t>
                        </m:r>
                      </m:sup>
                    </m:sSup>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𝑛</m:t>
                        </m:r>
                      </m:e>
                    </m:d>
                  </m:oMath>
                </a14:m>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Sums of </a:t>
                </a:r>
                <a14:m>
                  <m:oMath xmlns:m="http://schemas.openxmlformats.org/officeDocument/2006/math">
                    <m:sSup>
                      <m:sSupPr>
                        <m:ctrlPr>
                          <a:rPr lang="en-CA" sz="2400" i="1" dirty="0"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i="1" dirty="0"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400" b="0" i="1" dirty="0" smtClean="0">
                            <a:latin typeface="Cambria Math" panose="02040503050406030204" pitchFamily="18" charset="0"/>
                            <a:ea typeface="Cambria Math" panose="02040503050406030204" pitchFamily="18" charset="0"/>
                            <a:cs typeface="Cascadia Code" panose="020B0609020000020004" pitchFamily="49" charset="0"/>
                          </a:rPr>
                          <m:t>2</m:t>
                        </m:r>
                      </m:sup>
                    </m:sSup>
                  </m:oMath>
                </a14:m>
                <a:r>
                  <a:rPr lang="en-CA" sz="2400" dirty="0">
                    <a:latin typeface="Bahnschrift" panose="020B0502040204020203" pitchFamily="34" charset="0"/>
                    <a:cs typeface="Cascadia Code" panose="020B0609020000020004" pitchFamily="49" charset="0"/>
                  </a:rPr>
                  <a:t> is a </a:t>
                </a:r>
                <a14:m>
                  <m:oMath xmlns:m="http://schemas.openxmlformats.org/officeDocument/2006/math">
                    <m:sSup>
                      <m:sSupPr>
                        <m:ctrlPr>
                          <a:rPr lang="en-CA" sz="2400" i="1" dirty="0"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400" i="1" dirty="0"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400" b="0" i="1" dirty="0" smtClean="0">
                            <a:latin typeface="Cambria Math" panose="02040503050406030204" pitchFamily="18" charset="0"/>
                            <a:ea typeface="Cambria Math" panose="02040503050406030204" pitchFamily="18" charset="0"/>
                            <a:cs typeface="Cascadia Code" panose="020B0609020000020004" pitchFamily="49" charset="0"/>
                          </a:rPr>
                          <m:t>2</m:t>
                        </m:r>
                      </m:sup>
                    </m:sSup>
                  </m:oMath>
                </a14:m>
                <a:r>
                  <a:rPr lang="en-CA" sz="2400" dirty="0">
                    <a:latin typeface="Bahnschrift" panose="020B0502040204020203" pitchFamily="34" charset="0"/>
                    <a:cs typeface="Cascadia Code" panose="020B0609020000020004" pitchFamily="49" charset="0"/>
                  </a:rPr>
                  <a:t> whose </a:t>
                </a:r>
                <a:r>
                  <a:rPr lang="en-CA" sz="2400" dirty="0" err="1">
                    <a:latin typeface="Bahnschrift" panose="020B0502040204020203" pitchFamily="34" charset="0"/>
                    <a:cs typeface="Cascadia Code" panose="020B0609020000020004" pitchFamily="49" charset="0"/>
                  </a:rPr>
                  <a:t>df</a:t>
                </a:r>
                <a:r>
                  <a:rPr lang="en-CA" sz="2400" dirty="0">
                    <a:latin typeface="Bahnschrift" panose="020B0502040204020203" pitchFamily="34" charset="0"/>
                    <a:cs typeface="Cascadia Code" panose="020B0609020000020004" pitchFamily="49" charset="0"/>
                  </a:rPr>
                  <a:t> is the sum of the </a:t>
                </a:r>
                <a:r>
                  <a:rPr lang="en-CA" sz="2400" dirty="0" err="1">
                    <a:latin typeface="Bahnschrift" panose="020B0502040204020203" pitchFamily="34" charset="0"/>
                    <a:cs typeface="Cascadia Code" panose="020B0609020000020004" pitchFamily="49" charset="0"/>
                  </a:rPr>
                  <a:t>dfs</a:t>
                </a:r>
                <a:r>
                  <a:rPr lang="en-CA" sz="2400" dirty="0">
                    <a:latin typeface="Bahnschrift" panose="020B0502040204020203" pitchFamily="34" charset="0"/>
                    <a:cs typeface="Cascadia Code" panose="020B0609020000020004" pitchFamily="49" charset="0"/>
                  </a:rPr>
                  <a:t> being summed.</a:t>
                </a:r>
              </a:p>
              <a:p>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As </a:t>
                </a:r>
                <a14:m>
                  <m:oMath xmlns:m="http://schemas.openxmlformats.org/officeDocument/2006/math">
                    <m:r>
                      <a:rPr lang="en-CA" sz="2400" b="0" i="1" smtClean="0">
                        <a:latin typeface="Cambria Math" panose="02040503050406030204" pitchFamily="18" charset="0"/>
                        <a:cs typeface="Cascadia Code" panose="020B0609020000020004" pitchFamily="49" charset="0"/>
                      </a:rPr>
                      <m:t>𝑘</m:t>
                    </m:r>
                  </m:oMath>
                </a14:m>
                <a:r>
                  <a:rPr lang="en-CA" sz="2400" dirty="0">
                    <a:latin typeface="Bahnschrift" panose="020B0502040204020203" pitchFamily="34" charset="0"/>
                    <a:cs typeface="Cascadia Code" panose="020B0609020000020004" pitchFamily="49" charset="0"/>
                  </a:rPr>
                  <a:t> grows it behaves like </a:t>
                </a:r>
                <a14:m>
                  <m:oMath xmlns:m="http://schemas.openxmlformats.org/officeDocument/2006/math">
                    <m:r>
                      <a:rPr lang="en-CA" sz="2400" b="0" i="1" smtClean="0">
                        <a:latin typeface="Cambria Math" panose="02040503050406030204" pitchFamily="18" charset="0"/>
                        <a:cs typeface="Cascadia Code" panose="020B0609020000020004" pitchFamily="49" charset="0"/>
                      </a:rPr>
                      <m:t>𝐺</m:t>
                    </m:r>
                    <m:r>
                      <a:rPr lang="en-CA" sz="2400" b="0" i="1" smtClean="0">
                        <a:latin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cs typeface="Cascadia Code" panose="020B0609020000020004" pitchFamily="49" charset="0"/>
                      </a:rPr>
                      <m:t>𝑘</m:t>
                    </m:r>
                    <m:r>
                      <a:rPr lang="en-CA" sz="2400" b="0" i="1" smtClean="0">
                        <a:latin typeface="Cambria Math" panose="02040503050406030204" pitchFamily="18" charset="0"/>
                        <a:cs typeface="Cascadia Code" panose="020B0609020000020004" pitchFamily="49" charset="0"/>
                      </a:rPr>
                      <m:t>,</m:t>
                    </m:r>
                    <m:rad>
                      <m:radPr>
                        <m:degHide m:val="on"/>
                        <m:ctrlPr>
                          <a:rPr lang="en-CA" sz="2400" b="0" i="1" smtClean="0">
                            <a:latin typeface="Cambria Math" panose="02040503050406030204" pitchFamily="18" charset="0"/>
                            <a:cs typeface="Cascadia Code" panose="020B0609020000020004" pitchFamily="49" charset="0"/>
                          </a:rPr>
                        </m:ctrlPr>
                      </m:radPr>
                      <m:deg/>
                      <m:e>
                        <m:r>
                          <a:rPr lang="en-CA" sz="2400" b="0" i="1" smtClean="0">
                            <a:latin typeface="Cambria Math" panose="02040503050406030204" pitchFamily="18" charset="0"/>
                            <a:cs typeface="Cascadia Code" panose="020B0609020000020004" pitchFamily="49" charset="0"/>
                          </a:rPr>
                          <m:t>2</m:t>
                        </m:r>
                        <m:r>
                          <a:rPr lang="en-CA" sz="2400" b="0" i="1" smtClean="0">
                            <a:latin typeface="Cambria Math" panose="02040503050406030204" pitchFamily="18" charset="0"/>
                            <a:cs typeface="Cascadia Code" panose="020B0609020000020004" pitchFamily="49" charset="0"/>
                          </a:rPr>
                          <m:t>𝑘</m:t>
                        </m:r>
                      </m:e>
                    </m:rad>
                    <m:r>
                      <a:rPr lang="en-CA" sz="2400" b="0" i="1" smtClean="0">
                        <a:latin typeface="Cambria Math" panose="02040503050406030204" pitchFamily="18" charset="0"/>
                        <a:cs typeface="Cascadia Code" panose="020B0609020000020004" pitchFamily="49" charset="0"/>
                      </a:rPr>
                      <m:t>)</m:t>
                    </m:r>
                  </m:oMath>
                </a14:m>
                <a:endParaRPr lang="en-CA" sz="2400" dirty="0">
                  <a:latin typeface="Bahnschrift" panose="020B0502040204020203" pitchFamily="34" charset="0"/>
                  <a:cs typeface="Cascadia Code" panose="020B0609020000020004" pitchFamily="49" charset="0"/>
                </a:endParaRPr>
              </a:p>
              <a:p>
                <a:endParaRPr lang="en-CA" sz="2400" dirty="0">
                  <a:latin typeface="Bahnschrift" panose="020B0502040204020203" pitchFamily="34" charset="0"/>
                  <a:cs typeface="Cascadia Code" panose="020B0609020000020004" pitchFamily="49" charset="0"/>
                </a:endParaRPr>
              </a:p>
            </p:txBody>
          </p:sp>
        </mc:Choice>
        <mc:Fallback xmlns="">
          <p:sp>
            <p:nvSpPr>
              <p:cNvPr id="3" name="Content Placeholder 2">
                <a:extLst>
                  <a:ext uri="{FF2B5EF4-FFF2-40B4-BE49-F238E27FC236}">
                    <a16:creationId xmlns:a16="http://schemas.microsoft.com/office/drawing/2014/main" id="{888E389E-AC35-882B-953C-1B4BC5E88583}"/>
                  </a:ext>
                </a:extLst>
              </p:cNvPr>
              <p:cNvSpPr>
                <a:spLocks noGrp="1" noRot="1" noChangeAspect="1" noMove="1" noResize="1" noEditPoints="1" noAdjustHandles="1" noChangeArrowheads="1" noChangeShapeType="1" noTextEdit="1"/>
              </p:cNvSpPr>
              <p:nvPr>
                <p:ph idx="1"/>
              </p:nvPr>
            </p:nvSpPr>
            <p:spPr>
              <a:xfrm>
                <a:off x="5183188" y="987425"/>
                <a:ext cx="6172200" cy="5212948"/>
              </a:xfrm>
              <a:blipFill>
                <a:blip r:embed="rId3"/>
                <a:stretch>
                  <a:fillRect l="-1481" t="-1637" r="-1579" b="-5614"/>
                </a:stretch>
              </a:blipFill>
            </p:spPr>
            <p:txBody>
              <a:bodyPr/>
              <a:lstStyle/>
              <a:p>
                <a:r>
                  <a:rPr lang="en-CA">
                    <a:noFill/>
                  </a:rPr>
                  <a:t> </a:t>
                </a:r>
              </a:p>
            </p:txBody>
          </p:sp>
        </mc:Fallback>
      </mc:AlternateContent>
      <p:sp>
        <p:nvSpPr>
          <p:cNvPr id="6" name="Text Placeholder 5">
            <a:extLst>
              <a:ext uri="{FF2B5EF4-FFF2-40B4-BE49-F238E27FC236}">
                <a16:creationId xmlns:a16="http://schemas.microsoft.com/office/drawing/2014/main" id="{60942472-7C7F-B43F-1EBB-37C86DE485ED}"/>
              </a:ext>
            </a:extLst>
          </p:cNvPr>
          <p:cNvSpPr>
            <a:spLocks noGrp="1"/>
          </p:cNvSpPr>
          <p:nvPr>
            <p:ph type="body" sz="half" idx="2"/>
          </p:nvPr>
        </p:nvSpPr>
        <p:spPr/>
        <p:txBody>
          <a:bodyPr>
            <a:normAutofit/>
          </a:bodyPr>
          <a:lstStyle/>
          <a:p>
            <a:r>
              <a:rPr lang="en-CA" sz="2000" dirty="0">
                <a:latin typeface="Bahnschrift" panose="020B0502040204020203" pitchFamily="34" charset="0"/>
                <a:cs typeface="Cascadia Code" panose="020B0609020000020004" pitchFamily="49" charset="0"/>
                <a:hlinkClick r:id="rId4"/>
              </a:rPr>
              <a:t>https://rshiny.math.uwaterloo.ca/sas/stat231/tandchisquare/</a:t>
            </a:r>
            <a:r>
              <a:rPr lang="en-CA" sz="2000" dirty="0">
                <a:latin typeface="Bahnschrift" panose="020B0502040204020203" pitchFamily="34" charset="0"/>
                <a:cs typeface="Cascadia Code" panose="020B0609020000020004" pitchFamily="49" charset="0"/>
              </a:rPr>
              <a:t> </a:t>
            </a:r>
          </a:p>
        </p:txBody>
      </p:sp>
      <p:sp>
        <p:nvSpPr>
          <p:cNvPr id="5" name="Rectangle 4">
            <a:extLst>
              <a:ext uri="{FF2B5EF4-FFF2-40B4-BE49-F238E27FC236}">
                <a16:creationId xmlns:a16="http://schemas.microsoft.com/office/drawing/2014/main" id="{D52081E8-E5D0-45FB-07FD-7AE532451F14}"/>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10" name="Picture 9" descr="A diagram of different colored lines&#10;&#10;Description automatically generated">
            <a:extLst>
              <a:ext uri="{FF2B5EF4-FFF2-40B4-BE49-F238E27FC236}">
                <a16:creationId xmlns:a16="http://schemas.microsoft.com/office/drawing/2014/main" id="{D7112340-C256-C20E-EA5F-1D7857EB16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605" y="3103263"/>
            <a:ext cx="4500488" cy="3097110"/>
          </a:xfrm>
          <a:prstGeom prst="rect">
            <a:avLst/>
          </a:prstGeom>
        </p:spPr>
      </p:pic>
    </p:spTree>
    <p:extLst>
      <p:ext uri="{BB962C8B-B14F-4D97-AF65-F5344CB8AC3E}">
        <p14:creationId xmlns:p14="http://schemas.microsoft.com/office/powerpoint/2010/main" val="202052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94DE6-34DE-4FCB-7974-380B29B5CE8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7FA587B-9E0F-AF3C-227C-A989D08CDE55}"/>
                  </a:ext>
                </a:extLst>
              </p:cNvPr>
              <p:cNvSpPr>
                <a:spLocks noGrp="1"/>
              </p:cNvSpPr>
              <p:nvPr>
                <p:ph type="title"/>
              </p:nvPr>
            </p:nvSpPr>
            <p:spPr/>
            <p:txBody>
              <a:bodyPr>
                <a:normAutofit/>
              </a:bodyPr>
              <a:lstStyle/>
              <a:p>
                <a14:m>
                  <m:oMath xmlns:m="http://schemas.openxmlformats.org/officeDocument/2006/math">
                    <m:sSup>
                      <m:sSupPr>
                        <m:ctrlPr>
                          <a:rPr lang="en-CA" i="1" dirty="0"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i="1" dirty="0"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b="0" i="1" dirty="0"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b="0" i="1" dirty="0" smtClean="0">
                        <a:latin typeface="Cambria Math" panose="02040503050406030204" pitchFamily="18" charset="0"/>
                        <a:ea typeface="Cambria Math" panose="02040503050406030204" pitchFamily="18" charset="0"/>
                        <a:cs typeface="Cascadia Code" panose="020B0609020000020004" pitchFamily="49" charset="0"/>
                      </a:rPr>
                      <m:t>(1)</m:t>
                    </m:r>
                  </m:oMath>
                </a14:m>
                <a:r>
                  <a:rPr lang="en-CA" dirty="0">
                    <a:latin typeface="Bahnschrift" panose="020B0502040204020203" pitchFamily="34" charset="0"/>
                    <a:ea typeface="Cambria Math" panose="02040503050406030204" pitchFamily="18" charset="0"/>
                    <a:cs typeface="Cascadia Code" panose="020B0609020000020004" pitchFamily="49" charset="0"/>
                  </a:rPr>
                  <a:t> Probabilities</a:t>
                </a:r>
              </a:p>
            </p:txBody>
          </p:sp>
        </mc:Choice>
        <mc:Fallback xmlns="">
          <p:sp>
            <p:nvSpPr>
              <p:cNvPr id="2" name="Title 1">
                <a:extLst>
                  <a:ext uri="{FF2B5EF4-FFF2-40B4-BE49-F238E27FC236}">
                    <a16:creationId xmlns:a16="http://schemas.microsoft.com/office/drawing/2014/main" id="{47FA587B-9E0F-AF3C-227C-A989D08CDE5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C07D9BDE-3A50-1F32-D88E-F8FFB682EEA1}"/>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8FFF387-7B6E-73B2-B77E-FE85273BE6DF}"/>
                  </a:ext>
                </a:extLst>
              </p:cNvPr>
              <p:cNvSpPr>
                <a:spLocks noGrp="1"/>
              </p:cNvSpPr>
              <p:nvPr>
                <p:ph idx="1"/>
              </p:nvPr>
            </p:nvSpPr>
            <p:spPr/>
            <p:txBody>
              <a:bodyPr/>
              <a:lstStyle/>
              <a:p>
                <a:pPr marL="0" indent="0">
                  <a:buNone/>
                </a:pPr>
                <a:r>
                  <a:rPr lang="en-CA" dirty="0">
                    <a:latin typeface="Bahnschrift" panose="020B0502040204020203" pitchFamily="34" charset="0"/>
                    <a:cs typeface="Cascadia Code" panose="020B0609020000020004" pitchFamily="49" charset="0"/>
                  </a:rPr>
                  <a:t>Let </a:t>
                </a:r>
                <a14:m>
                  <m:oMath xmlns:m="http://schemas.openxmlformats.org/officeDocument/2006/math">
                    <m:r>
                      <m:rPr>
                        <m:sty m:val="p"/>
                      </m:rPr>
                      <a:rPr lang="en-CA" sz="2800" b="0" i="0" smtClean="0">
                        <a:latin typeface="Cambria Math" panose="02040503050406030204" pitchFamily="18" charset="0"/>
                        <a:ea typeface="Cambria Math" panose="02040503050406030204" pitchFamily="18" charset="0"/>
                        <a:cs typeface="Cascadia Code" panose="020B0609020000020004" pitchFamily="49" charset="0"/>
                      </a:rPr>
                      <m:t>W</m:t>
                    </m:r>
                    <m:r>
                      <a:rPr lang="en-CA" sz="2800"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8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800" b="0" i="1"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800" b="0" i="1"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sz="2800" b="0" i="1" smtClean="0">
                        <a:latin typeface="Cambria Math" panose="02040503050406030204" pitchFamily="18" charset="0"/>
                        <a:ea typeface="Cambria Math" panose="02040503050406030204" pitchFamily="18" charset="0"/>
                        <a:cs typeface="Cascadia Code" panose="020B0609020000020004" pitchFamily="49" charset="0"/>
                      </a:rPr>
                      <m:t>(1)</m:t>
                    </m:r>
                  </m:oMath>
                </a14:m>
                <a:r>
                  <a:rPr lang="en-CA" dirty="0">
                    <a:latin typeface="Bahnschrift" panose="020B0502040204020203" pitchFamily="34" charset="0"/>
                    <a:cs typeface="Cascadia Code" panose="020B0609020000020004" pitchFamily="49" charset="0"/>
                  </a:rPr>
                  <a:t>. Then,</a:t>
                </a:r>
              </a:p>
              <a:p>
                <a:pPr marL="0" indent="0">
                  <a:buNone/>
                </a:pPr>
                <a:endParaRPr lang="en-CA" dirty="0">
                  <a:latin typeface="Bahnschrift" panose="020B0502040204020203" pitchFamily="34" charset="0"/>
                  <a:cs typeface="Cascadia Code"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cs typeface="Cascadia Code" panose="020B0609020000020004" pitchFamily="49" charset="0"/>
                        </a:rPr>
                        <m:t>𝑷</m:t>
                      </m:r>
                      <m:d>
                        <m:dPr>
                          <m:ctrlPr>
                            <a:rPr lang="en-CA" b="1" i="1" smtClean="0">
                              <a:latin typeface="Cambria Math" panose="02040503050406030204" pitchFamily="18" charset="0"/>
                              <a:cs typeface="Cascadia Code" panose="020B0609020000020004" pitchFamily="49" charset="0"/>
                            </a:rPr>
                          </m:ctrlPr>
                        </m:dPr>
                        <m:e>
                          <m:r>
                            <a:rPr lang="en-CA" b="1" i="1" smtClean="0">
                              <a:latin typeface="Cambria Math" panose="02040503050406030204" pitchFamily="18" charset="0"/>
                              <a:cs typeface="Cascadia Code" panose="020B0609020000020004" pitchFamily="49" charset="0"/>
                            </a:rPr>
                            <m:t>𝑾</m:t>
                          </m:r>
                          <m:r>
                            <a:rPr lang="en-CA" b="1" i="1" smtClean="0">
                              <a:latin typeface="Cambria Math" panose="02040503050406030204" pitchFamily="18" charset="0"/>
                              <a:ea typeface="Cambria Math" panose="02040503050406030204" pitchFamily="18" charset="0"/>
                              <a:cs typeface="Cascadia Code" panose="020B0609020000020004" pitchFamily="49" charset="0"/>
                            </a:rPr>
                            <m:t>≤</m:t>
                          </m:r>
                          <m:r>
                            <a:rPr lang="en-CA" b="1" i="1" smtClean="0">
                              <a:latin typeface="Cambria Math" panose="02040503050406030204" pitchFamily="18" charset="0"/>
                              <a:ea typeface="Cambria Math" panose="02040503050406030204" pitchFamily="18" charset="0"/>
                              <a:cs typeface="Cascadia Code" panose="020B0609020000020004" pitchFamily="49" charset="0"/>
                            </a:rPr>
                            <m:t>𝒘</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sSup>
                            <m:sSup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b="0" i="1" smtClean="0">
                                  <a:latin typeface="Cambria Math" panose="02040503050406030204" pitchFamily="18" charset="0"/>
                                  <a:ea typeface="Cambria Math" panose="02040503050406030204" pitchFamily="18" charset="0"/>
                                  <a:cs typeface="Cascadia Code" panose="020B0609020000020004" pitchFamily="49" charset="0"/>
                                </a:rPr>
                                <m:t>𝑍</m:t>
                              </m:r>
                            </m:e>
                            <m:sup>
                              <m:r>
                                <a:rPr lang="en-CA" b="0" i="1"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b="0" i="1" smtClean="0">
                              <a:latin typeface="Cambria Math" panose="02040503050406030204" pitchFamily="18" charset="0"/>
                              <a:ea typeface="Cambria Math" panose="02040503050406030204" pitchFamily="18" charset="0"/>
                              <a:cs typeface="Cascadia Code" panose="020B0609020000020004" pitchFamily="49" charset="0"/>
                            </a:rPr>
                            <m:t>−</m:t>
                          </m:r>
                          <m:rad>
                            <m:radPr>
                              <m:degHide m:val="on"/>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radPr>
                            <m:deg/>
                            <m:e>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rad>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𝑍</m:t>
                          </m:r>
                          <m:r>
                            <a:rPr lang="en-CA" b="0" i="1" smtClean="0">
                              <a:latin typeface="Cambria Math" panose="02040503050406030204" pitchFamily="18" charset="0"/>
                              <a:ea typeface="Cambria Math" panose="02040503050406030204" pitchFamily="18" charset="0"/>
                              <a:cs typeface="Cascadia Code" panose="020B0609020000020004" pitchFamily="49" charset="0"/>
                            </a:rPr>
                            <m:t>≤</m:t>
                          </m:r>
                          <m:rad>
                            <m:radPr>
                              <m:degHide m:val="on"/>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radPr>
                            <m:deg/>
                            <m:e>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rad>
                        </m:e>
                      </m:d>
                      <m:r>
                        <a:rPr lang="en-CA" b="0" i="1" smtClean="0">
                          <a:latin typeface="Cambria Math" panose="02040503050406030204" pitchFamily="18" charset="0"/>
                          <a:ea typeface="Cambria Math" panose="02040503050406030204" pitchFamily="18" charset="0"/>
                          <a:cs typeface="Cascadia Code" panose="020B0609020000020004" pitchFamily="49" charset="0"/>
                        </a:rPr>
                        <m:t>=2</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b="0" i="1" smtClean="0">
                              <a:latin typeface="Cambria Math" panose="02040503050406030204" pitchFamily="18" charset="0"/>
                              <a:ea typeface="Cambria Math" panose="02040503050406030204" pitchFamily="18" charset="0"/>
                              <a:cs typeface="Cascadia Code" panose="020B0609020000020004" pitchFamily="49" charset="0"/>
                            </a:rPr>
                            <m:t>𝑍</m:t>
                          </m:r>
                          <m:r>
                            <a:rPr lang="en-CA" b="0" i="1" smtClean="0">
                              <a:latin typeface="Cambria Math" panose="02040503050406030204" pitchFamily="18" charset="0"/>
                              <a:ea typeface="Cambria Math" panose="02040503050406030204" pitchFamily="18" charset="0"/>
                              <a:cs typeface="Cascadia Code" panose="020B0609020000020004" pitchFamily="49" charset="0"/>
                            </a:rPr>
                            <m:t>≤</m:t>
                          </m:r>
                          <m:rad>
                            <m:radPr>
                              <m:degHide m:val="on"/>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radPr>
                            <m:deg/>
                            <m:e>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rad>
                        </m:e>
                      </m:d>
                      <m:r>
                        <a:rPr lang="en-CA" b="0" i="1" smtClean="0">
                          <a:latin typeface="Cambria Math" panose="02040503050406030204" pitchFamily="18" charset="0"/>
                          <a:ea typeface="Cambria Math" panose="02040503050406030204" pitchFamily="18" charset="0"/>
                          <a:cs typeface="Cascadia Code" panose="020B0609020000020004" pitchFamily="49" charset="0"/>
                        </a:rPr>
                        <m:t>−1</m:t>
                      </m:r>
                    </m:oMath>
                  </m:oMathPara>
                </a14:m>
                <a:endParaRPr lang="en-CA" b="0" dirty="0">
                  <a:latin typeface="Bahnschrift" panose="020B0502040204020203" pitchFamily="34" charset="0"/>
                  <a:ea typeface="Cambria Math" panose="02040503050406030204" pitchFamily="18" charset="0"/>
                  <a:cs typeface="Cascadia Code" panose="020B0609020000020004" pitchFamily="49" charset="0"/>
                </a:endParaRPr>
              </a:p>
              <a:p>
                <a:pPr marL="0" indent="0">
                  <a:buNone/>
                </a:pPr>
                <a:endParaRPr lang="en-CA" b="1" i="1" dirty="0">
                  <a:latin typeface="Bahnschrift" panose="020B0502040204020203" pitchFamily="34" charset="0"/>
                  <a:cs typeface="Cascadia Code" panose="020B0609020000020004" pitchFamily="49" charset="0"/>
                </a:endParaRPr>
              </a:p>
              <a:p>
                <a:pPr marL="0" indent="0" algn="ctr">
                  <a:buNone/>
                </a:pPr>
                <a14:m>
                  <m:oMath xmlns:m="http://schemas.openxmlformats.org/officeDocument/2006/math">
                    <m:r>
                      <a:rPr lang="en-CA" b="1" i="1" smtClean="0">
                        <a:latin typeface="Cambria Math" panose="02040503050406030204" pitchFamily="18" charset="0"/>
                        <a:cs typeface="Cascadia Code" panose="020B0609020000020004" pitchFamily="49" charset="0"/>
                      </a:rPr>
                      <m:t>𝑷</m:t>
                    </m:r>
                    <m:d>
                      <m:dPr>
                        <m:ctrlPr>
                          <a:rPr lang="en-CA" b="1" i="1" smtClean="0">
                            <a:latin typeface="Cambria Math" panose="02040503050406030204" pitchFamily="18" charset="0"/>
                            <a:cs typeface="Cascadia Code" panose="020B0609020000020004" pitchFamily="49" charset="0"/>
                          </a:rPr>
                        </m:ctrlPr>
                      </m:dPr>
                      <m:e>
                        <m:r>
                          <a:rPr lang="en-CA" b="1" i="1" smtClean="0">
                            <a:latin typeface="Cambria Math" panose="02040503050406030204" pitchFamily="18" charset="0"/>
                            <a:cs typeface="Cascadia Code" panose="020B0609020000020004" pitchFamily="49" charset="0"/>
                          </a:rPr>
                          <m:t>𝑾</m:t>
                        </m:r>
                        <m:r>
                          <a:rPr lang="en-CA" b="1" i="1">
                            <a:latin typeface="Cambria Math" panose="02040503050406030204" pitchFamily="18" charset="0"/>
                            <a:ea typeface="Cambria Math" panose="02040503050406030204" pitchFamily="18" charset="0"/>
                            <a:cs typeface="Cascadia Code" panose="020B0609020000020004" pitchFamily="49" charset="0"/>
                          </a:rPr>
                          <m:t>≥</m:t>
                        </m:r>
                        <m:r>
                          <a:rPr lang="en-CA" b="1" i="1" smtClean="0">
                            <a:latin typeface="Cambria Math" panose="02040503050406030204" pitchFamily="18" charset="0"/>
                            <a:ea typeface="Cambria Math" panose="02040503050406030204" pitchFamily="18" charset="0"/>
                            <a:cs typeface="Cascadia Code" panose="020B0609020000020004" pitchFamily="49" charset="0"/>
                          </a:rPr>
                          <m:t>𝒘</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sSup>
                          <m:sSup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b="0" i="1" smtClean="0">
                                <a:latin typeface="Cambria Math" panose="02040503050406030204" pitchFamily="18" charset="0"/>
                                <a:ea typeface="Cambria Math" panose="02040503050406030204" pitchFamily="18" charset="0"/>
                                <a:cs typeface="Cascadia Code" panose="020B0609020000020004" pitchFamily="49" charset="0"/>
                              </a:rPr>
                              <m:t>𝑍</m:t>
                            </m:r>
                          </m:e>
                          <m:sup>
                            <m:r>
                              <a:rPr lang="en-CA" b="0" i="1"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i="1">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=2</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b="0" i="1" smtClean="0">
                            <a:latin typeface="Cambria Math" panose="02040503050406030204" pitchFamily="18" charset="0"/>
                            <a:ea typeface="Cambria Math" panose="02040503050406030204" pitchFamily="18" charset="0"/>
                            <a:cs typeface="Cascadia Code" panose="020B0609020000020004" pitchFamily="49" charset="0"/>
                          </a:rPr>
                          <m:t>𝑍</m:t>
                        </m:r>
                        <m:r>
                          <a:rPr lang="en-CA" b="0" i="1" smtClean="0">
                            <a:latin typeface="Cambria Math" panose="02040503050406030204" pitchFamily="18" charset="0"/>
                            <a:ea typeface="Cambria Math" panose="02040503050406030204" pitchFamily="18" charset="0"/>
                            <a:cs typeface="Cascadia Code" panose="020B0609020000020004" pitchFamily="49" charset="0"/>
                          </a:rPr>
                          <m:t>&gt;</m:t>
                        </m:r>
                        <m:rad>
                          <m:radPr>
                            <m:degHide m:val="on"/>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radPr>
                          <m:deg/>
                          <m:e>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rad>
                      </m:e>
                    </m:d>
                    <m:r>
                      <a:rPr lang="en-CA" b="0" i="1" smtClean="0">
                        <a:latin typeface="Cambria Math" panose="02040503050406030204" pitchFamily="18" charset="0"/>
                        <a:ea typeface="Cambria Math" panose="02040503050406030204" pitchFamily="18" charset="0"/>
                        <a:cs typeface="Cascadia Code" panose="020B0609020000020004" pitchFamily="49" charset="0"/>
                      </a:rPr>
                      <m:t>=2[1−</m:t>
                    </m:r>
                  </m:oMath>
                </a14:m>
                <a:r>
                  <a:rPr lang="en-CA" b="0" dirty="0">
                    <a:latin typeface="Bahnschrift" panose="020B0502040204020203" pitchFamily="34" charset="0"/>
                    <a:ea typeface="Cambria Math" panose="02040503050406030204" pitchFamily="18" charset="0"/>
                    <a:cs typeface="Cascadia Code" panose="020B0609020000020004" pitchFamily="49" charset="0"/>
                  </a:rPr>
                  <a:t> </a:t>
                </a:r>
                <a14:m>
                  <m:oMath xmlns:m="http://schemas.openxmlformats.org/officeDocument/2006/math">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b="0" i="1" smtClean="0">
                            <a:latin typeface="Cambria Math" panose="02040503050406030204" pitchFamily="18" charset="0"/>
                            <a:ea typeface="Cambria Math" panose="02040503050406030204" pitchFamily="18" charset="0"/>
                            <a:cs typeface="Cascadia Code" panose="020B0609020000020004" pitchFamily="49" charset="0"/>
                          </a:rPr>
                          <m:t>𝑍</m:t>
                        </m:r>
                        <m:r>
                          <a:rPr lang="en-CA" b="0" i="1" smtClean="0">
                            <a:latin typeface="Cambria Math" panose="02040503050406030204" pitchFamily="18" charset="0"/>
                            <a:ea typeface="Cambria Math" panose="02040503050406030204" pitchFamily="18" charset="0"/>
                            <a:cs typeface="Cascadia Code" panose="020B0609020000020004" pitchFamily="49" charset="0"/>
                          </a:rPr>
                          <m:t>≤</m:t>
                        </m:r>
                        <m:rad>
                          <m:radPr>
                            <m:degHide m:val="on"/>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radPr>
                          <m:deg/>
                          <m:e>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rad>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oMath>
                </a14:m>
                <a:endParaRPr lang="en-CA" dirty="0">
                  <a:latin typeface="Bahnschrift" panose="020B0502040204020203" pitchFamily="34" charset="0"/>
                  <a:cs typeface="Cascadia Code" panose="020B0609020000020004" pitchFamily="49" charset="0"/>
                </a:endParaRPr>
              </a:p>
              <a:p>
                <a:pPr marL="0" indent="0">
                  <a:buNone/>
                </a:pPr>
                <a:endParaRPr lang="en-CA" dirty="0">
                  <a:latin typeface="Bahnschrift" panose="020B0502040204020203" pitchFamily="34" charset="0"/>
                  <a:cs typeface="Cascadia Code" panose="020B0609020000020004" pitchFamily="49" charset="0"/>
                </a:endParaRPr>
              </a:p>
            </p:txBody>
          </p:sp>
        </mc:Choice>
        <mc:Fallback xmlns="">
          <p:sp>
            <p:nvSpPr>
              <p:cNvPr id="7" name="Content Placeholder 6">
                <a:extLst>
                  <a:ext uri="{FF2B5EF4-FFF2-40B4-BE49-F238E27FC236}">
                    <a16:creationId xmlns:a16="http://schemas.microsoft.com/office/drawing/2014/main" id="{58FFF387-7B6E-73B2-B77E-FE85273BE6DF}"/>
                  </a:ext>
                </a:extLst>
              </p:cNvPr>
              <p:cNvSpPr>
                <a:spLocks noGrp="1" noRot="1" noChangeAspect="1" noMove="1" noResize="1" noEditPoints="1" noAdjustHandles="1" noChangeArrowheads="1" noChangeShapeType="1" noTextEdit="1"/>
              </p:cNvSpPr>
              <p:nvPr>
                <p:ph idx="1"/>
              </p:nvPr>
            </p:nvSpPr>
            <p:spPr>
              <a:blipFill>
                <a:blip r:embed="rId3"/>
                <a:stretch>
                  <a:fillRect l="-1217" t="-2661" r="-1217"/>
                </a:stretch>
              </a:blipFill>
            </p:spPr>
            <p:txBody>
              <a:bodyPr/>
              <a:lstStyle/>
              <a:p>
                <a:r>
                  <a:rPr lang="en-CA">
                    <a:noFill/>
                  </a:rPr>
                  <a:t> </a:t>
                </a:r>
              </a:p>
            </p:txBody>
          </p:sp>
        </mc:Fallback>
      </mc:AlternateContent>
    </p:spTree>
    <p:extLst>
      <p:ext uri="{BB962C8B-B14F-4D97-AF65-F5344CB8AC3E}">
        <p14:creationId xmlns:p14="http://schemas.microsoft.com/office/powerpoint/2010/main" val="561715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42183-18EF-C604-5FD0-1E3ACD4F354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C5B09E9-043D-9E8E-E060-897987958A42}"/>
                  </a:ext>
                </a:extLst>
              </p:cNvPr>
              <p:cNvSpPr>
                <a:spLocks noGrp="1"/>
              </p:cNvSpPr>
              <p:nvPr>
                <p:ph type="title"/>
              </p:nvPr>
            </p:nvSpPr>
            <p:spPr/>
            <p:txBody>
              <a:bodyPr>
                <a:normAutofit/>
              </a:bodyPr>
              <a:lstStyle/>
              <a:p>
                <a14:m>
                  <m:oMath xmlns:m="http://schemas.openxmlformats.org/officeDocument/2006/math">
                    <m:sSup>
                      <m:sSupPr>
                        <m:ctrlPr>
                          <a:rPr lang="en-CA" i="1" dirty="0"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i="1" dirty="0"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b="0" i="1" dirty="0"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b="0" i="1" dirty="0" smtClean="0">
                        <a:latin typeface="Cambria Math" panose="02040503050406030204" pitchFamily="18" charset="0"/>
                        <a:ea typeface="Cambria Math" panose="02040503050406030204" pitchFamily="18" charset="0"/>
                        <a:cs typeface="Cascadia Code" panose="020B0609020000020004" pitchFamily="49" charset="0"/>
                      </a:rPr>
                      <m:t>(2)</m:t>
                    </m:r>
                  </m:oMath>
                </a14:m>
                <a:r>
                  <a:rPr lang="en-CA" dirty="0">
                    <a:latin typeface="Bahnschrift" panose="020B0502040204020203" pitchFamily="34" charset="0"/>
                    <a:ea typeface="Cambria Math" panose="02040503050406030204" pitchFamily="18" charset="0"/>
                    <a:cs typeface="Cascadia Code" panose="020B0609020000020004" pitchFamily="49" charset="0"/>
                  </a:rPr>
                  <a:t> Probabilities</a:t>
                </a:r>
              </a:p>
            </p:txBody>
          </p:sp>
        </mc:Choice>
        <mc:Fallback xmlns="">
          <p:sp>
            <p:nvSpPr>
              <p:cNvPr id="2" name="Title 1">
                <a:extLst>
                  <a:ext uri="{FF2B5EF4-FFF2-40B4-BE49-F238E27FC236}">
                    <a16:creationId xmlns:a16="http://schemas.microsoft.com/office/drawing/2014/main" id="{3C5B09E9-043D-9E8E-E060-897987958A42}"/>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5DFE28E3-7363-3135-B169-FC5CB84BDE0F}"/>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660A739-6215-1FAD-58BD-E6829A37EE87}"/>
                  </a:ext>
                </a:extLst>
              </p:cNvPr>
              <p:cNvSpPr>
                <a:spLocks noGrp="1"/>
              </p:cNvSpPr>
              <p:nvPr>
                <p:ph idx="1"/>
              </p:nvPr>
            </p:nvSpPr>
            <p:spPr/>
            <p:txBody>
              <a:bodyPr/>
              <a:lstStyle/>
              <a:p>
                <a:pPr marL="0" indent="0">
                  <a:buNone/>
                </a:pPr>
                <a:r>
                  <a:rPr lang="en-CA" dirty="0">
                    <a:latin typeface="Bahnschrift" panose="020B0502040204020203" pitchFamily="34" charset="0"/>
                    <a:cs typeface="Cascadia Mono" panose="020B0609020000020004" pitchFamily="49" charset="0"/>
                  </a:rPr>
                  <a:t>Let </a:t>
                </a:r>
                <a14:m>
                  <m:oMath xmlns:m="http://schemas.openxmlformats.org/officeDocument/2006/math">
                    <m:r>
                      <m:rPr>
                        <m:sty m:val="p"/>
                      </m:rPr>
                      <a:rPr lang="en-CA" sz="2800" b="0" i="0" smtClean="0">
                        <a:latin typeface="Cambria Math" panose="02040503050406030204" pitchFamily="18" charset="0"/>
                        <a:ea typeface="Cambria Math" panose="02040503050406030204" pitchFamily="18" charset="0"/>
                        <a:cs typeface="Cascadia Code" panose="020B0609020000020004" pitchFamily="49" charset="0"/>
                      </a:rPr>
                      <m:t>W</m:t>
                    </m:r>
                    <m:r>
                      <a:rPr lang="en-CA" sz="2800"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800"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sz="2800" b="0" i="1" smtClean="0">
                            <a:latin typeface="Cambria Math" panose="02040503050406030204" pitchFamily="18" charset="0"/>
                            <a:ea typeface="Cambria Math" panose="02040503050406030204" pitchFamily="18" charset="0"/>
                            <a:cs typeface="Cascadia Code" panose="020B0609020000020004" pitchFamily="49" charset="0"/>
                          </a:rPr>
                          <m:t>𝜒</m:t>
                        </m:r>
                      </m:e>
                      <m:sup>
                        <m:r>
                          <a:rPr lang="en-CA" sz="2800" b="0" i="1" smtClean="0">
                            <a:latin typeface="Cambria Math" panose="02040503050406030204" pitchFamily="18" charset="0"/>
                            <a:ea typeface="Cambria Math" panose="02040503050406030204" pitchFamily="18" charset="0"/>
                            <a:cs typeface="Cascadia Code" panose="020B0609020000020004" pitchFamily="49" charset="0"/>
                          </a:rPr>
                          <m:t>2</m:t>
                        </m:r>
                      </m:sup>
                    </m:sSup>
                    <m:r>
                      <a:rPr lang="en-CA" sz="2800" b="0" i="1" smtClean="0">
                        <a:latin typeface="Cambria Math" panose="02040503050406030204" pitchFamily="18" charset="0"/>
                        <a:ea typeface="Cambria Math" panose="02040503050406030204" pitchFamily="18" charset="0"/>
                        <a:cs typeface="Cascadia Code" panose="020B0609020000020004" pitchFamily="49" charset="0"/>
                      </a:rPr>
                      <m:t>(2)</m:t>
                    </m:r>
                  </m:oMath>
                </a14:m>
                <a:r>
                  <a:rPr lang="en-CA" dirty="0">
                    <a:latin typeface="Bahnschrift" panose="020B0502040204020203" pitchFamily="34" charset="0"/>
                    <a:cs typeface="Cascadia Mono" panose="020B0609020000020004" pitchFamily="49" charset="0"/>
                  </a:rPr>
                  <a:t>. Then,</a:t>
                </a:r>
              </a:p>
              <a:p>
                <a:pPr marL="0" indent="0">
                  <a:buNone/>
                </a:pPr>
                <a:endParaRPr lang="en-CA" dirty="0">
                  <a:latin typeface="Bahnschrift" panose="020B0502040204020203" pitchFamily="34"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cs typeface="Cascadia Code" panose="020B0609020000020004" pitchFamily="49" charset="0"/>
                        </a:rPr>
                        <m:t>𝑷</m:t>
                      </m:r>
                      <m:d>
                        <m:dPr>
                          <m:ctrlPr>
                            <a:rPr lang="en-CA" b="1" i="1" smtClean="0">
                              <a:latin typeface="Cambria Math" panose="02040503050406030204" pitchFamily="18" charset="0"/>
                              <a:cs typeface="Cascadia Code" panose="020B0609020000020004" pitchFamily="49" charset="0"/>
                            </a:rPr>
                          </m:ctrlPr>
                        </m:dPr>
                        <m:e>
                          <m:r>
                            <a:rPr lang="en-CA" b="1" i="1" smtClean="0">
                              <a:latin typeface="Cambria Math" panose="02040503050406030204" pitchFamily="18" charset="0"/>
                              <a:cs typeface="Cascadia Code" panose="020B0609020000020004" pitchFamily="49" charset="0"/>
                            </a:rPr>
                            <m:t>𝑾</m:t>
                          </m:r>
                          <m:r>
                            <a:rPr lang="en-CA" b="1" i="1" smtClean="0">
                              <a:latin typeface="Cambria Math" panose="02040503050406030204" pitchFamily="18" charset="0"/>
                              <a:ea typeface="Cambria Math" panose="02040503050406030204" pitchFamily="18" charset="0"/>
                              <a:cs typeface="Cascadia Code" panose="020B0609020000020004" pitchFamily="49" charset="0"/>
                            </a:rPr>
                            <m:t>≤</m:t>
                          </m:r>
                          <m:r>
                            <a:rPr lang="en-CA" b="1" i="1" smtClean="0">
                              <a:latin typeface="Cambria Math" panose="02040503050406030204" pitchFamily="18" charset="0"/>
                              <a:ea typeface="Cambria Math" panose="02040503050406030204" pitchFamily="18" charset="0"/>
                              <a:cs typeface="Cascadia Code" panose="020B0609020000020004" pitchFamily="49" charset="0"/>
                            </a:rPr>
                            <m:t>𝒘</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b="0" i="1" smtClean="0">
                              <a:latin typeface="Cambria Math" panose="02040503050406030204" pitchFamily="18" charset="0"/>
                              <a:ea typeface="Cambria Math" panose="02040503050406030204" pitchFamily="18" charset="0"/>
                              <a:cs typeface="Cascadia Code" panose="020B0609020000020004" pitchFamily="49" charset="0"/>
                            </a:rPr>
                            <m:t>𝑋</m:t>
                          </m:r>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=1−</m:t>
                      </m:r>
                      <m:sSup>
                        <m:sSup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b="0" i="1" smtClean="0">
                              <a:latin typeface="Cambria Math" panose="02040503050406030204" pitchFamily="18" charset="0"/>
                              <a:ea typeface="Cambria Math" panose="02040503050406030204" pitchFamily="18" charset="0"/>
                              <a:cs typeface="Cascadia Code" panose="020B0609020000020004" pitchFamily="49" charset="0"/>
                            </a:rPr>
                            <m:t>𝑒</m:t>
                          </m:r>
                        </m:e>
                        <m:sup>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r>
                            <a:rPr lang="en-CA" b="0" i="1" smtClean="0">
                              <a:latin typeface="Cambria Math" panose="02040503050406030204" pitchFamily="18" charset="0"/>
                              <a:ea typeface="Cambria Math" panose="02040503050406030204" pitchFamily="18" charset="0"/>
                              <a:cs typeface="Cascadia Code" panose="020B0609020000020004" pitchFamily="49" charset="0"/>
                            </a:rPr>
                            <m:t>/2</m:t>
                          </m:r>
                        </m:sup>
                      </m:sSup>
                    </m:oMath>
                  </m:oMathPara>
                </a14:m>
                <a:endParaRPr lang="en-CA" b="0" dirty="0">
                  <a:latin typeface="Bahnschrift" panose="020B0502040204020203" pitchFamily="34" charset="0"/>
                  <a:ea typeface="Cambria Math" panose="02040503050406030204" pitchFamily="18" charset="0"/>
                  <a:cs typeface="Cascadia Code" panose="020B0609020000020004" pitchFamily="49" charset="0"/>
                </a:endParaRPr>
              </a:p>
              <a:p>
                <a:pPr marL="0" indent="0">
                  <a:buNone/>
                </a:pPr>
                <a:endParaRPr lang="en-CA" b="1" i="1" dirty="0">
                  <a:latin typeface="Bahnschrift" panose="020B0502040204020203" pitchFamily="34" charset="0"/>
                  <a:cs typeface="Cascadia Code" panose="020B0609020000020004" pitchFamily="49" charset="0"/>
                </a:endParaRPr>
              </a:p>
              <a:p>
                <a:pPr marL="0" indent="0" algn="ctr">
                  <a:buNone/>
                </a:pPr>
                <a14:m>
                  <m:oMathPara xmlns:m="http://schemas.openxmlformats.org/officeDocument/2006/math">
                    <m:oMathParaPr>
                      <m:jc m:val="centerGroup"/>
                    </m:oMathParaPr>
                    <m:oMath xmlns:m="http://schemas.openxmlformats.org/officeDocument/2006/math">
                      <m:r>
                        <a:rPr lang="en-CA" b="1" i="1" smtClean="0">
                          <a:latin typeface="Cambria Math" panose="02040503050406030204" pitchFamily="18" charset="0"/>
                          <a:cs typeface="Cascadia Code" panose="020B0609020000020004" pitchFamily="49" charset="0"/>
                        </a:rPr>
                        <m:t>𝑷</m:t>
                      </m:r>
                      <m:d>
                        <m:dPr>
                          <m:ctrlPr>
                            <a:rPr lang="en-CA" b="1" i="1" smtClean="0">
                              <a:latin typeface="Cambria Math" panose="02040503050406030204" pitchFamily="18" charset="0"/>
                              <a:cs typeface="Cascadia Code" panose="020B0609020000020004" pitchFamily="49" charset="0"/>
                            </a:rPr>
                          </m:ctrlPr>
                        </m:dPr>
                        <m:e>
                          <m:r>
                            <a:rPr lang="en-CA" b="1" i="1" smtClean="0">
                              <a:latin typeface="Cambria Math" panose="02040503050406030204" pitchFamily="18" charset="0"/>
                              <a:cs typeface="Cascadia Code" panose="020B0609020000020004" pitchFamily="49" charset="0"/>
                            </a:rPr>
                            <m:t>𝑾</m:t>
                          </m:r>
                          <m:r>
                            <a:rPr lang="en-CA" b="1" i="1">
                              <a:latin typeface="Cambria Math" panose="02040503050406030204" pitchFamily="18" charset="0"/>
                              <a:ea typeface="Cambria Math" panose="02040503050406030204" pitchFamily="18" charset="0"/>
                              <a:cs typeface="Cascadia Code" panose="020B0609020000020004" pitchFamily="49" charset="0"/>
                            </a:rPr>
                            <m:t>≥</m:t>
                          </m:r>
                          <m:r>
                            <a:rPr lang="en-CA" b="1" i="1" smtClean="0">
                              <a:latin typeface="Cambria Math" panose="02040503050406030204" pitchFamily="18" charset="0"/>
                              <a:ea typeface="Cambria Math" panose="02040503050406030204" pitchFamily="18" charset="0"/>
                              <a:cs typeface="Cascadia Code" panose="020B0609020000020004" pitchFamily="49" charset="0"/>
                            </a:rPr>
                            <m:t>𝒘</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𝑃</m:t>
                      </m:r>
                      <m:d>
                        <m:d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b="0" i="1" smtClean="0">
                              <a:latin typeface="Cambria Math" panose="02040503050406030204" pitchFamily="18" charset="0"/>
                              <a:ea typeface="Cambria Math" panose="02040503050406030204" pitchFamily="18" charset="0"/>
                              <a:cs typeface="Cascadia Code" panose="020B0609020000020004" pitchFamily="49" charset="0"/>
                            </a:rPr>
                            <m:t>𝑋</m:t>
                          </m:r>
                          <m:r>
                            <a:rPr lang="en-CA" i="1">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e>
                      </m:d>
                      <m:r>
                        <a:rPr lang="en-CA" b="0" i="1" smtClean="0">
                          <a:latin typeface="Cambria Math" panose="02040503050406030204" pitchFamily="18" charset="0"/>
                          <a:ea typeface="Cambria Math" panose="02040503050406030204" pitchFamily="18" charset="0"/>
                          <a:cs typeface="Cascadia Code" panose="020B0609020000020004" pitchFamily="49" charset="0"/>
                        </a:rPr>
                        <m:t>=</m:t>
                      </m:r>
                      <m:sSup>
                        <m:sSupPr>
                          <m:ctrlPr>
                            <a:rPr lang="en-CA" b="0" i="1" smtClean="0">
                              <a:latin typeface="Cambria Math" panose="02040503050406030204" pitchFamily="18" charset="0"/>
                              <a:ea typeface="Cambria Math" panose="02040503050406030204" pitchFamily="18" charset="0"/>
                              <a:cs typeface="Cascadia Code" panose="020B0609020000020004" pitchFamily="49" charset="0"/>
                            </a:rPr>
                          </m:ctrlPr>
                        </m:sSupPr>
                        <m:e>
                          <m:r>
                            <a:rPr lang="en-CA" b="0" i="1" smtClean="0">
                              <a:latin typeface="Cambria Math" panose="02040503050406030204" pitchFamily="18" charset="0"/>
                              <a:ea typeface="Cambria Math" panose="02040503050406030204" pitchFamily="18" charset="0"/>
                              <a:cs typeface="Cascadia Code" panose="020B0609020000020004" pitchFamily="49" charset="0"/>
                            </a:rPr>
                            <m:t>𝑒</m:t>
                          </m:r>
                        </m:e>
                        <m:sup>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𝑤</m:t>
                          </m:r>
                          <m:r>
                            <a:rPr lang="en-CA" b="0" i="1" smtClean="0">
                              <a:latin typeface="Cambria Math" panose="02040503050406030204" pitchFamily="18" charset="0"/>
                              <a:ea typeface="Cambria Math" panose="02040503050406030204" pitchFamily="18" charset="0"/>
                              <a:cs typeface="Cascadia Code" panose="020B0609020000020004" pitchFamily="49" charset="0"/>
                            </a:rPr>
                            <m:t>/2</m:t>
                          </m:r>
                        </m:sup>
                      </m:sSup>
                    </m:oMath>
                  </m:oMathPara>
                </a14:m>
                <a:endParaRPr lang="en-CA" dirty="0">
                  <a:latin typeface="Bahnschrift" panose="020B0502040204020203" pitchFamily="34" charset="0"/>
                  <a:cs typeface="Cascadia Code" panose="020B0609020000020004" pitchFamily="49" charset="0"/>
                </a:endParaRPr>
              </a:p>
              <a:p>
                <a:pPr marL="0" indent="0">
                  <a:buNone/>
                </a:pPr>
                <a:endParaRPr lang="en-CA"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3660A739-6215-1FAD-58BD-E6829A37EE87}"/>
                  </a:ext>
                </a:extLst>
              </p:cNvPr>
              <p:cNvSpPr>
                <a:spLocks noGrp="1" noRot="1" noChangeAspect="1" noMove="1" noResize="1" noEditPoints="1" noAdjustHandles="1" noChangeArrowheads="1" noChangeShapeType="1" noTextEdit="1"/>
              </p:cNvSpPr>
              <p:nvPr>
                <p:ph idx="1"/>
              </p:nvPr>
            </p:nvSpPr>
            <p:spPr>
              <a:blipFill>
                <a:blip r:embed="rId3"/>
                <a:stretch>
                  <a:fillRect l="-1217" t="-2661"/>
                </a:stretch>
              </a:blipFill>
            </p:spPr>
            <p:txBody>
              <a:bodyPr/>
              <a:lstStyle/>
              <a:p>
                <a:r>
                  <a:rPr lang="en-CA">
                    <a:noFill/>
                  </a:rPr>
                  <a:t> </a:t>
                </a:r>
              </a:p>
            </p:txBody>
          </p:sp>
        </mc:Fallback>
      </mc:AlternateContent>
    </p:spTree>
    <p:extLst>
      <p:ext uri="{BB962C8B-B14F-4D97-AF65-F5344CB8AC3E}">
        <p14:creationId xmlns:p14="http://schemas.microsoft.com/office/powerpoint/2010/main" val="421954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9661A-C996-F8AA-10E6-1A558B63C9D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98D559D-E35E-B099-F577-31C076B521BD}"/>
                  </a:ext>
                </a:extLst>
              </p:cNvPr>
              <p:cNvSpPr>
                <a:spLocks noGrp="1"/>
              </p:cNvSpPr>
              <p:nvPr>
                <p:ph type="title"/>
              </p:nvPr>
            </p:nvSpPr>
            <p:spPr/>
            <p:txBody>
              <a:bodyPr>
                <a:normAutofit/>
              </a:bodyPr>
              <a:lstStyle/>
              <a:p>
                <a14:m>
                  <m:oMath xmlns:m="http://schemas.openxmlformats.org/officeDocument/2006/math">
                    <m:r>
                      <a:rPr lang="en-CA" sz="4000" i="1" dirty="0" smtClean="0">
                        <a:latin typeface="Cambria Math" panose="02040503050406030204" pitchFamily="18" charset="0"/>
                        <a:ea typeface="Cambria Math" panose="02040503050406030204" pitchFamily="18" charset="0"/>
                        <a:cs typeface="Cascadia Code" panose="020B0609020000020004" pitchFamily="49" charset="0"/>
                      </a:rPr>
                      <m:t>𝑇</m:t>
                    </m:r>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m:t>
                    </m:r>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𝑘</m:t>
                    </m:r>
                    <m:r>
                      <a:rPr lang="en-CA" sz="4000" b="0" i="1" dirty="0" smtClean="0">
                        <a:latin typeface="Cambria Math" panose="02040503050406030204" pitchFamily="18" charset="0"/>
                        <a:ea typeface="Cambria Math" panose="02040503050406030204" pitchFamily="18" charset="0"/>
                        <a:cs typeface="Cascadia Code" panose="020B0609020000020004" pitchFamily="49" charset="0"/>
                      </a:rPr>
                      <m:t>)</m:t>
                    </m:r>
                  </m:oMath>
                </a14:m>
                <a:r>
                  <a:rPr lang="en-CA" sz="4000" dirty="0">
                    <a:latin typeface="Bahnschrift" panose="020B0502040204020203" pitchFamily="34" charset="0"/>
                    <a:ea typeface="Cambria Math" panose="02040503050406030204" pitchFamily="18" charset="0"/>
                    <a:cs typeface="Cascadia Code" panose="020B0609020000020004" pitchFamily="49" charset="0"/>
                  </a:rPr>
                  <a:t> </a:t>
                </a:r>
                <a:br>
                  <a:rPr lang="en-CA" sz="4000" dirty="0">
                    <a:latin typeface="Bahnschrift" panose="020B0502040204020203" pitchFamily="34" charset="0"/>
                    <a:ea typeface="Cambria Math" panose="02040503050406030204" pitchFamily="18" charset="0"/>
                    <a:cs typeface="Cascadia Code" panose="020B0609020000020004" pitchFamily="49" charset="0"/>
                  </a:rPr>
                </a:br>
                <a:r>
                  <a:rPr lang="en-CA" sz="4000" dirty="0">
                    <a:latin typeface="Bahnschrift" panose="020B0502040204020203" pitchFamily="34" charset="0"/>
                    <a:ea typeface="Cambria Math" panose="02040503050406030204" pitchFamily="18" charset="0"/>
                    <a:cs typeface="Cascadia Code" panose="020B0609020000020004" pitchFamily="49" charset="0"/>
                  </a:rPr>
                  <a:t>Student-T</a:t>
                </a:r>
              </a:p>
            </p:txBody>
          </p:sp>
        </mc:Choice>
        <mc:Fallback xmlns="">
          <p:sp>
            <p:nvSpPr>
              <p:cNvPr id="2" name="Title 1">
                <a:extLst>
                  <a:ext uri="{FF2B5EF4-FFF2-40B4-BE49-F238E27FC236}">
                    <a16:creationId xmlns:a16="http://schemas.microsoft.com/office/drawing/2014/main" id="{B98D559D-E35E-B099-F577-31C076B521BD}"/>
                  </a:ext>
                </a:extLst>
              </p:cNvPr>
              <p:cNvSpPr>
                <a:spLocks noGrp="1" noRot="1" noChangeAspect="1" noMove="1" noResize="1" noEditPoints="1" noAdjustHandles="1" noChangeArrowheads="1" noChangeShapeType="1" noTextEdit="1"/>
              </p:cNvSpPr>
              <p:nvPr>
                <p:ph type="title"/>
              </p:nvPr>
            </p:nvSpPr>
            <p:spPr>
              <a:blipFill>
                <a:blip r:embed="rId2"/>
                <a:stretch>
                  <a:fillRect l="-5581" b="-1597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7540C-B271-1447-A603-DDB5A1984420}"/>
                  </a:ext>
                </a:extLst>
              </p:cNvPr>
              <p:cNvSpPr>
                <a:spLocks noGrp="1"/>
              </p:cNvSpPr>
              <p:nvPr>
                <p:ph idx="1"/>
              </p:nvPr>
            </p:nvSpPr>
            <p:spPr>
              <a:xfrm>
                <a:off x="5183188" y="987425"/>
                <a:ext cx="6172200" cy="5261834"/>
              </a:xfrm>
            </p:spPr>
            <p:txBody>
              <a:bodyPr>
                <a:normAutofit/>
              </a:bodyPr>
              <a:lstStyle/>
              <a:p>
                <a:r>
                  <a:rPr lang="en-CA" sz="2400" dirty="0">
                    <a:latin typeface="Bahnschrift" panose="020B0502040204020203" pitchFamily="34" charset="0"/>
                    <a:cs typeface="Cascadia Code" panose="020B0609020000020004" pitchFamily="49" charset="0"/>
                  </a:rPr>
                  <a:t>Even more absolutely terrifying PDF</a:t>
                </a:r>
              </a:p>
              <a:p>
                <a:r>
                  <a:rPr lang="en-CA" sz="2400" dirty="0">
                    <a:latin typeface="Bahnschrift" panose="020B0502040204020203" pitchFamily="34" charset="0"/>
                    <a:cs typeface="Cascadia Code" panose="020B0609020000020004" pitchFamily="49" charset="0"/>
                  </a:rPr>
                  <a:t>Commonly denoted </a:t>
                </a:r>
                <a14:m>
                  <m:oMath xmlns:m="http://schemas.openxmlformats.org/officeDocument/2006/math">
                    <m:r>
                      <m:rPr>
                        <m:sty m:val="p"/>
                      </m:rPr>
                      <a:rPr lang="en-CA" sz="2400">
                        <a:latin typeface="Cambria Math" panose="02040503050406030204" pitchFamily="18" charset="0"/>
                        <a:ea typeface="Cambria Math" panose="02040503050406030204" pitchFamily="18" charset="0"/>
                        <a:cs typeface="Cascadia Code" panose="020B0609020000020004" pitchFamily="49" charset="0"/>
                      </a:rPr>
                      <m:t>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𝑡</m:t>
                    </m:r>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𝑘</m:t>
                        </m:r>
                      </m:e>
                    </m:d>
                  </m:oMath>
                </a14:m>
                <a:r>
                  <a:rPr lang="en-CA" sz="2400" dirty="0">
                    <a:latin typeface="Bahnschrift" panose="020B0502040204020203" pitchFamily="34" charset="0"/>
                    <a:cs typeface="Cascadia Code" panose="020B0609020000020004" pitchFamily="49" charset="0"/>
                  </a:rPr>
                  <a:t> </a:t>
                </a:r>
              </a:p>
              <a:p>
                <a:pPr marL="0" indent="0">
                  <a:buNone/>
                </a:pPr>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If </a:t>
                </a:r>
                <a14:m>
                  <m:oMath xmlns:m="http://schemas.openxmlformats.org/officeDocument/2006/math">
                    <m:r>
                      <m:rPr>
                        <m:sty m:val="p"/>
                      </m:rPr>
                      <a:rPr lang="en-CA" sz="2400">
                        <a:latin typeface="Cambria Math" panose="02040503050406030204" pitchFamily="18" charset="0"/>
                        <a:ea typeface="Cambria Math" panose="02040503050406030204" pitchFamily="18" charset="0"/>
                        <a:cs typeface="Cascadia Code" panose="020B0609020000020004" pitchFamily="49" charset="0"/>
                      </a:rPr>
                      <m:t>Z</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𝐺</m:t>
                    </m:r>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0,1</m:t>
                        </m:r>
                      </m:e>
                    </m:d>
                  </m:oMath>
                </a14:m>
                <a:r>
                  <a:rPr lang="en-CA" sz="2400" dirty="0">
                    <a:latin typeface="Bahnschrift" panose="020B0502040204020203" pitchFamily="34" charset="0"/>
                    <a:cs typeface="Cascadia Code" panose="020B0609020000020004" pitchFamily="49" charset="0"/>
                  </a:rPr>
                  <a:t> and </a:t>
                </a:r>
                <a14:m>
                  <m:oMath xmlns:m="http://schemas.openxmlformats.org/officeDocument/2006/math">
                    <m:r>
                      <a:rPr lang="en-CA" sz="2400" b="0" i="1" smtClean="0">
                        <a:latin typeface="Cambria Math" panose="02040503050406030204" pitchFamily="18" charset="0"/>
                        <a:cs typeface="Cascadia Code" panose="020B0609020000020004" pitchFamily="49" charset="0"/>
                      </a:rPr>
                      <m:t>𝑈</m:t>
                    </m:r>
                    <m:r>
                      <a:rPr lang="en-CA" sz="2400" i="1">
                        <a:latin typeface="Cambria Math" panose="02040503050406030204" pitchFamily="18" charset="0"/>
                        <a:ea typeface="Cambria Math" panose="02040503050406030204" pitchFamily="18" charset="0"/>
                        <a:cs typeface="Cascadia Code" panose="020B0609020000020004" pitchFamily="49" charset="0"/>
                      </a:rPr>
                      <m:t>∽</m:t>
                    </m:r>
                    <m:sSup>
                      <m:sSupPr>
                        <m:ctrlPr>
                          <a:rPr lang="en-CA" sz="2400" i="1">
                            <a:latin typeface="Cambria Math" panose="02040503050406030204" pitchFamily="18" charset="0"/>
                            <a:ea typeface="Cambria Math" panose="02040503050406030204" pitchFamily="18" charset="0"/>
                            <a:cs typeface="Cascadia Code" panose="020B0609020000020004" pitchFamily="49" charset="0"/>
                          </a:rPr>
                        </m:ctrlPr>
                      </m:sSupPr>
                      <m:e>
                        <m:r>
                          <a:rPr lang="en-CA" sz="2400" i="1">
                            <a:latin typeface="Cambria Math" panose="02040503050406030204" pitchFamily="18" charset="0"/>
                            <a:ea typeface="Cambria Math" panose="02040503050406030204" pitchFamily="18" charset="0"/>
                            <a:cs typeface="Cascadia Code" panose="020B0609020000020004" pitchFamily="49" charset="0"/>
                          </a:rPr>
                          <m:t>𝜒</m:t>
                        </m:r>
                      </m:e>
                      <m:sup>
                        <m:r>
                          <a:rPr lang="en-CA" sz="2400" i="1">
                            <a:latin typeface="Cambria Math" panose="02040503050406030204" pitchFamily="18" charset="0"/>
                            <a:ea typeface="Cambria Math" panose="02040503050406030204" pitchFamily="18" charset="0"/>
                            <a:cs typeface="Cascadia Code" panose="020B0609020000020004" pitchFamily="49" charset="0"/>
                          </a:rPr>
                          <m:t>2</m:t>
                        </m:r>
                      </m:sup>
                    </m:sSup>
                    <m:d>
                      <m:dPr>
                        <m:ctrlPr>
                          <a:rPr lang="en-CA" sz="2400" i="1">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𝑘</m:t>
                        </m:r>
                      </m:e>
                    </m:d>
                  </m:oMath>
                </a14:m>
                <a:r>
                  <a:rPr lang="en-CA" sz="2400" dirty="0">
                    <a:latin typeface="Bahnschrift" panose="020B0502040204020203" pitchFamily="34" charset="0"/>
                    <a:cs typeface="Cascadia Code" panose="020B0609020000020004" pitchFamily="49" charset="0"/>
                  </a:rPr>
                  <a:t> independently, then </a:t>
                </a:r>
              </a:p>
              <a:p>
                <a:pPr marL="457200" lvl="1" indent="0">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Code" panose="020B0609020000020004" pitchFamily="49" charset="0"/>
                        </a:rPr>
                        <m:t>𝑇</m:t>
                      </m:r>
                      <m:r>
                        <a:rPr lang="en-CA" sz="2400" b="0" i="1" smtClean="0">
                          <a:latin typeface="Cambria Math" panose="02040503050406030204" pitchFamily="18" charset="0"/>
                          <a:cs typeface="Cascadia Code" panose="020B0609020000020004" pitchFamily="49" charset="0"/>
                        </a:rPr>
                        <m:t>=</m:t>
                      </m:r>
                      <m:f>
                        <m:fPr>
                          <m:ctrlPr>
                            <a:rPr lang="en-CA" sz="2400" b="0" i="1" smtClean="0">
                              <a:latin typeface="Cambria Math" panose="02040503050406030204" pitchFamily="18" charset="0"/>
                              <a:cs typeface="Cascadia Code" panose="020B0609020000020004" pitchFamily="49" charset="0"/>
                            </a:rPr>
                          </m:ctrlPr>
                        </m:fPr>
                        <m:num>
                          <m:r>
                            <a:rPr lang="en-CA" sz="2400" b="0" i="1" smtClean="0">
                              <a:latin typeface="Cambria Math" panose="02040503050406030204" pitchFamily="18" charset="0"/>
                              <a:cs typeface="Cascadia Code" panose="020B0609020000020004" pitchFamily="49" charset="0"/>
                            </a:rPr>
                            <m:t>𝑍</m:t>
                          </m:r>
                        </m:num>
                        <m:den>
                          <m:rad>
                            <m:radPr>
                              <m:degHide m:val="on"/>
                              <m:ctrlPr>
                                <a:rPr lang="en-CA" sz="2400" b="0" i="1" smtClean="0">
                                  <a:latin typeface="Cambria Math" panose="02040503050406030204" pitchFamily="18" charset="0"/>
                                  <a:cs typeface="Cascadia Code" panose="020B0609020000020004" pitchFamily="49" charset="0"/>
                                </a:rPr>
                              </m:ctrlPr>
                            </m:radPr>
                            <m:deg/>
                            <m:e>
                              <m:r>
                                <a:rPr lang="en-CA" sz="2400" b="0" i="1" smtClean="0">
                                  <a:latin typeface="Cambria Math" panose="02040503050406030204" pitchFamily="18" charset="0"/>
                                  <a:cs typeface="Cascadia Code" panose="020B0609020000020004" pitchFamily="49" charset="0"/>
                                </a:rPr>
                                <m:t>𝑈</m:t>
                              </m:r>
                              <m:r>
                                <a:rPr lang="en-CA" sz="2400" b="0" i="1" smtClean="0">
                                  <a:latin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cs typeface="Cascadia Code" panose="020B0609020000020004" pitchFamily="49" charset="0"/>
                                </a:rPr>
                                <m:t>𝑘</m:t>
                              </m:r>
                            </m:e>
                          </m:rad>
                        </m:den>
                      </m:f>
                      <m:r>
                        <a:rPr lang="en-CA" sz="2400" i="1">
                          <a:latin typeface="Cambria Math" panose="02040503050406030204" pitchFamily="18" charset="0"/>
                          <a:ea typeface="Cambria Math" panose="02040503050406030204" pitchFamily="18" charset="0"/>
                          <a:cs typeface="Cascadia Code" panose="020B0609020000020004" pitchFamily="49" charset="0"/>
                        </a:rPr>
                        <m:t>∽</m:t>
                      </m:r>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𝑡</m:t>
                      </m:r>
                      <m:d>
                        <m:dPr>
                          <m:ctrlPr>
                            <a:rPr lang="en-CA" sz="2400" i="1">
                              <a:latin typeface="Cambria Math" panose="02040503050406030204" pitchFamily="18" charset="0"/>
                              <a:ea typeface="Cambria Math" panose="02040503050406030204" pitchFamily="18" charset="0"/>
                              <a:cs typeface="Cascadia Code" panose="020B0609020000020004" pitchFamily="49" charset="0"/>
                            </a:rPr>
                          </m:ctrlPr>
                        </m:dPr>
                        <m:e>
                          <m:r>
                            <a:rPr lang="en-CA" sz="2400" i="1">
                              <a:latin typeface="Cambria Math" panose="02040503050406030204" pitchFamily="18" charset="0"/>
                              <a:ea typeface="Cambria Math" panose="02040503050406030204" pitchFamily="18" charset="0"/>
                              <a:cs typeface="Cascadia Code" panose="020B0609020000020004" pitchFamily="49" charset="0"/>
                            </a:rPr>
                            <m:t>𝑘</m:t>
                          </m:r>
                        </m:e>
                      </m:d>
                    </m:oMath>
                  </m:oMathPara>
                </a14:m>
                <a:endParaRPr lang="en-CA" sz="2400" dirty="0">
                  <a:latin typeface="Bahnschrift" panose="020B0502040204020203" pitchFamily="34" charset="0"/>
                  <a:cs typeface="Cascadia Code" panose="020B0609020000020004" pitchFamily="49" charset="0"/>
                </a:endParaRPr>
              </a:p>
              <a:p>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The t-distribution is symmetric around 0, has thicker tails, and approaches </a:t>
                </a:r>
                <a14:m>
                  <m:oMath xmlns:m="http://schemas.openxmlformats.org/officeDocument/2006/math">
                    <m:r>
                      <a:rPr lang="en-CA" sz="2400" b="0" i="1" smtClean="0">
                        <a:latin typeface="Cambria Math" panose="02040503050406030204" pitchFamily="18" charset="0"/>
                        <a:ea typeface="Cambria Math" panose="02040503050406030204" pitchFamily="18" charset="0"/>
                        <a:cs typeface="Cascadia Code" panose="020B0609020000020004" pitchFamily="49" charset="0"/>
                      </a:rPr>
                      <m:t>𝐺</m:t>
                    </m:r>
                    <m:d>
                      <m:d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Code" panose="020B0609020000020004" pitchFamily="49" charset="0"/>
                          </a:rPr>
                          <m:t>0,1</m:t>
                        </m:r>
                      </m:e>
                    </m:d>
                  </m:oMath>
                </a14:m>
                <a:r>
                  <a:rPr lang="en-CA" sz="2400" dirty="0">
                    <a:latin typeface="Bahnschrift" panose="020B0502040204020203" pitchFamily="34" charset="0"/>
                    <a:cs typeface="Cascadia Code" panose="020B0609020000020004" pitchFamily="49" charset="0"/>
                  </a:rPr>
                  <a:t> for large </a:t>
                </a:r>
                <a14:m>
                  <m:oMath xmlns:m="http://schemas.openxmlformats.org/officeDocument/2006/math">
                    <m:r>
                      <a:rPr lang="en-CA" sz="2400" b="0" i="1" smtClean="0">
                        <a:latin typeface="Cambria Math" panose="02040503050406030204" pitchFamily="18" charset="0"/>
                        <a:cs typeface="Cascadia Code" panose="020B0609020000020004" pitchFamily="49" charset="0"/>
                      </a:rPr>
                      <m:t>𝑘</m:t>
                    </m:r>
                  </m:oMath>
                </a14:m>
                <a:endParaRPr lang="en-CA" sz="2400" dirty="0">
                  <a:latin typeface="Bahnschrift" panose="020B0502040204020203" pitchFamily="34" charset="0"/>
                  <a:cs typeface="Cascadia Code" panose="020B0609020000020004" pitchFamily="49" charset="0"/>
                </a:endParaRPr>
              </a:p>
              <a:p>
                <a:r>
                  <a:rPr lang="en-CA" sz="2400" dirty="0">
                    <a:latin typeface="Bahnschrift" panose="020B0502040204020203" pitchFamily="34" charset="0"/>
                    <a:cs typeface="Cascadia Code" panose="020B0609020000020004" pitchFamily="49" charset="0"/>
                  </a:rPr>
                  <a:t>Basically lets us use sample variance</a:t>
                </a:r>
              </a:p>
              <a:p>
                <a:endParaRPr lang="en-CA" sz="2400" dirty="0">
                  <a:latin typeface="Bahnschrift" panose="020B0502040204020203" pitchFamily="34" charset="0"/>
                  <a:cs typeface="Cascadia Code" panose="020B0609020000020004" pitchFamily="49" charset="0"/>
                </a:endParaRPr>
              </a:p>
            </p:txBody>
          </p:sp>
        </mc:Choice>
        <mc:Fallback xmlns="">
          <p:sp>
            <p:nvSpPr>
              <p:cNvPr id="3" name="Content Placeholder 2">
                <a:extLst>
                  <a:ext uri="{FF2B5EF4-FFF2-40B4-BE49-F238E27FC236}">
                    <a16:creationId xmlns:a16="http://schemas.microsoft.com/office/drawing/2014/main" id="{4B57540C-B271-1447-A603-DDB5A1984420}"/>
                  </a:ext>
                </a:extLst>
              </p:cNvPr>
              <p:cNvSpPr>
                <a:spLocks noGrp="1" noRot="1" noChangeAspect="1" noMove="1" noResize="1" noEditPoints="1" noAdjustHandles="1" noChangeArrowheads="1" noChangeShapeType="1" noTextEdit="1"/>
              </p:cNvSpPr>
              <p:nvPr>
                <p:ph idx="1"/>
              </p:nvPr>
            </p:nvSpPr>
            <p:spPr>
              <a:xfrm>
                <a:off x="5183188" y="987425"/>
                <a:ext cx="6172200" cy="5261834"/>
              </a:xfrm>
              <a:blipFill>
                <a:blip r:embed="rId3"/>
                <a:stretch>
                  <a:fillRect l="-1481" t="-1622" r="-2665" b="-4403"/>
                </a:stretch>
              </a:blipFill>
            </p:spPr>
            <p:txBody>
              <a:bodyPr/>
              <a:lstStyle/>
              <a:p>
                <a:r>
                  <a:rPr lang="en-CA">
                    <a:noFill/>
                  </a:rPr>
                  <a:t> </a:t>
                </a:r>
              </a:p>
            </p:txBody>
          </p:sp>
        </mc:Fallback>
      </mc:AlternateContent>
      <p:sp>
        <p:nvSpPr>
          <p:cNvPr id="6" name="Text Placeholder 5">
            <a:extLst>
              <a:ext uri="{FF2B5EF4-FFF2-40B4-BE49-F238E27FC236}">
                <a16:creationId xmlns:a16="http://schemas.microsoft.com/office/drawing/2014/main" id="{F9F13AAE-1594-8F1B-DCE1-97CFCD1BC6DA}"/>
              </a:ext>
            </a:extLst>
          </p:cNvPr>
          <p:cNvSpPr>
            <a:spLocks noGrp="1"/>
          </p:cNvSpPr>
          <p:nvPr>
            <p:ph type="body" sz="half" idx="2"/>
          </p:nvPr>
        </p:nvSpPr>
        <p:spPr/>
        <p:txBody>
          <a:bodyPr>
            <a:normAutofit/>
          </a:bodyPr>
          <a:lstStyle/>
          <a:p>
            <a:r>
              <a:rPr lang="en-CA" sz="2000" dirty="0">
                <a:latin typeface="Bahnschrift" panose="020B0502040204020203" pitchFamily="34" charset="0"/>
                <a:cs typeface="Cascadia Code" panose="020B0609020000020004" pitchFamily="49" charset="0"/>
                <a:hlinkClick r:id="rId4"/>
              </a:rPr>
              <a:t>https://rshiny.math.uwaterloo.ca/sas/stat231/tandchisquare/</a:t>
            </a:r>
            <a:r>
              <a:rPr lang="en-CA" sz="2000" dirty="0">
                <a:latin typeface="Bahnschrift" panose="020B0502040204020203" pitchFamily="34" charset="0"/>
                <a:cs typeface="Cascadia Code" panose="020B0609020000020004" pitchFamily="49" charset="0"/>
              </a:rPr>
              <a:t> </a:t>
            </a:r>
          </a:p>
        </p:txBody>
      </p:sp>
      <p:sp>
        <p:nvSpPr>
          <p:cNvPr id="5" name="Rectangle 4">
            <a:extLst>
              <a:ext uri="{FF2B5EF4-FFF2-40B4-BE49-F238E27FC236}">
                <a16:creationId xmlns:a16="http://schemas.microsoft.com/office/drawing/2014/main" id="{49D449DF-6E00-2FD2-B619-A2FC50E0543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9218" name="Picture 2" descr="Student's t-distribution - Wikipedia">
            <a:extLst>
              <a:ext uri="{FF2B5EF4-FFF2-40B4-BE49-F238E27FC236}">
                <a16:creationId xmlns:a16="http://schemas.microsoft.com/office/drawing/2014/main" id="{7983C69C-8BA6-A73D-E71E-3893F62B0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12" y="3351943"/>
            <a:ext cx="3618041" cy="289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0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EDC4-155D-6EB0-073A-B2C096FA27E0}"/>
              </a:ext>
            </a:extLst>
          </p:cNvPr>
          <p:cNvSpPr>
            <a:spLocks noGrp="1"/>
          </p:cNvSpPr>
          <p:nvPr>
            <p:ph type="title"/>
          </p:nvPr>
        </p:nvSpPr>
        <p:spPr/>
        <p:txBody>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Hi I’m Andy</a:t>
            </a:r>
            <a:br>
              <a:rPr lang="en-CA" dirty="0">
                <a:latin typeface="Bahnschrift" panose="020B0502040204020203" pitchFamily="34" charset="0"/>
                <a:ea typeface="Cambria Math" panose="02040503050406030204" pitchFamily="18" charset="0"/>
                <a:cs typeface="Cascadia Code" panose="020B0609020000020004" pitchFamily="49" charset="0"/>
              </a:rPr>
            </a:br>
            <a:r>
              <a:rPr lang="en-CA" dirty="0">
                <a:latin typeface="Bahnschrift" panose="020B0502040204020203" pitchFamily="34" charset="0"/>
                <a:ea typeface="Cambria Math" panose="02040503050406030204" pitchFamily="18" charset="0"/>
                <a:cs typeface="Cascadia Code" panose="020B0609020000020004" pitchFamily="49" charset="0"/>
              </a:rPr>
              <a:t>(again)</a:t>
            </a:r>
          </a:p>
        </p:txBody>
      </p:sp>
      <p:sp>
        <p:nvSpPr>
          <p:cNvPr id="3" name="Picture Placeholder 2">
            <a:extLst>
              <a:ext uri="{FF2B5EF4-FFF2-40B4-BE49-F238E27FC236}">
                <a16:creationId xmlns:a16="http://schemas.microsoft.com/office/drawing/2014/main" id="{329B96B1-582B-40F6-F9CB-B9972CE9137F}"/>
              </a:ext>
            </a:extLst>
          </p:cNvPr>
          <p:cNvSpPr>
            <a:spLocks noGrp="1"/>
          </p:cNvSpPr>
          <p:nvPr>
            <p:ph type="pic" idx="1"/>
          </p:nvPr>
        </p:nvSpPr>
        <p:spPr>
          <a:xfrm>
            <a:off x="5183187" y="987425"/>
            <a:ext cx="6345197" cy="4873625"/>
          </a:xfrm>
        </p:spPr>
        <p:txBody>
          <a:bodyPr>
            <a:noAutofit/>
          </a:bodyPr>
          <a:lstStyle/>
          <a:p>
            <a:r>
              <a:rPr lang="en-CA" sz="2400" dirty="0">
                <a:latin typeface="Bahnschrift" panose="020B0502040204020203" pitchFamily="34" charset="0"/>
                <a:ea typeface="Cambria Math" panose="02040503050406030204" pitchFamily="18" charset="0"/>
                <a:cs typeface="Cascadia Code" panose="020B0609020000020004" pitchFamily="49" charset="0"/>
              </a:rPr>
              <a:t>For later questions about this slide deck, you can find me on the </a:t>
            </a:r>
            <a:r>
              <a:rPr lang="en-CA" sz="2400" b="1" dirty="0">
                <a:solidFill>
                  <a:srgbClr val="1FA5A2"/>
                </a:solidFill>
                <a:latin typeface="Bahnschrift" panose="020B0502040204020203" pitchFamily="34" charset="0"/>
                <a:ea typeface="Cambria Math" panose="02040503050406030204" pitchFamily="18" charset="0"/>
                <a:cs typeface="Cascadia Code" panose="020B0609020000020004" pitchFamily="49" charset="0"/>
              </a:rPr>
              <a:t>UW Stats Club discord server</a:t>
            </a:r>
            <a:r>
              <a:rPr lang="en-CA" sz="2400" dirty="0">
                <a:latin typeface="Bahnschrift" panose="020B0502040204020203" pitchFamily="34" charset="0"/>
                <a:ea typeface="Cambria Math" panose="02040503050406030204" pitchFamily="18" charset="0"/>
                <a:cs typeface="Cascadia Code" panose="020B0609020000020004" pitchFamily="49" charset="0"/>
              </a:rPr>
              <a:t>. My handle is </a:t>
            </a:r>
            <a:r>
              <a:rPr lang="en-CA" sz="2400" dirty="0">
                <a:solidFill>
                  <a:srgbClr val="1FA5A2"/>
                </a:solidFill>
                <a:latin typeface="Bahnschrift" panose="020B0502040204020203" pitchFamily="34" charset="0"/>
                <a:ea typeface="Cambria Math" panose="02040503050406030204" pitchFamily="18" charset="0"/>
                <a:cs typeface="Cascadia Code" panose="020B0609020000020004" pitchFamily="49" charset="0"/>
              </a:rPr>
              <a:t>@andoiii</a:t>
            </a:r>
          </a:p>
          <a:p>
            <a:endParaRPr lang="en-CA" sz="2400" dirty="0">
              <a:solidFill>
                <a:srgbClr val="C60078"/>
              </a:solidFill>
              <a:latin typeface="Bahnschrift" panose="020B0502040204020203" pitchFamily="34" charset="0"/>
              <a:ea typeface="Cambria Math" panose="02040503050406030204" pitchFamily="18" charset="0"/>
              <a:cs typeface="Cascadia Code" panose="020B0609020000020004" pitchFamily="49" charset="0"/>
            </a:endParaRPr>
          </a:p>
          <a:p>
            <a:r>
              <a:rPr lang="en-CA" sz="2400" dirty="0">
                <a:latin typeface="Bahnschrift" panose="020B0502040204020203" pitchFamily="34" charset="0"/>
                <a:ea typeface="Cambria Math" panose="02040503050406030204" pitchFamily="18" charset="0"/>
                <a:cs typeface="Cascadia Code" panose="020B0609020000020004" pitchFamily="49" charset="0"/>
              </a:rPr>
              <a:t>This slide deck will be posted on the discord server after today’s session. If this doesn’t happen, please ping me and I will do it promptly.</a:t>
            </a:r>
          </a:p>
          <a:p>
            <a:endParaRPr lang="en-CA" sz="2400" dirty="0">
              <a:latin typeface="Bahnschrift" panose="020B0502040204020203" pitchFamily="34" charset="0"/>
              <a:ea typeface="Cambria Math" panose="02040503050406030204" pitchFamily="18" charset="0"/>
              <a:cs typeface="Cascadia Code" panose="020B0609020000020004" pitchFamily="49" charset="0"/>
            </a:endParaRPr>
          </a:p>
          <a:p>
            <a:r>
              <a:rPr lang="en-CA" sz="2400" dirty="0">
                <a:latin typeface="Bahnschrift" panose="020B0502040204020203" pitchFamily="34" charset="0"/>
                <a:ea typeface="Cambria Math" panose="02040503050406030204" pitchFamily="18" charset="0"/>
                <a:cs typeface="Cascadia Code" panose="020B0609020000020004" pitchFamily="49" charset="0"/>
              </a:rPr>
              <a:t>Remember: </a:t>
            </a:r>
            <a:r>
              <a:rPr lang="en-CA" sz="2400" b="1" dirty="0">
                <a:latin typeface="Bahnschrift" panose="020B0502040204020203" pitchFamily="34" charset="0"/>
                <a:ea typeface="Cambria Math" panose="02040503050406030204" pitchFamily="18" charset="0"/>
                <a:cs typeface="Cascadia Code" panose="020B0609020000020004" pitchFamily="49" charset="0"/>
              </a:rPr>
              <a:t>You can do it</a:t>
            </a:r>
            <a:r>
              <a:rPr lang="en-CA" sz="2400" dirty="0">
                <a:latin typeface="Bahnschrift" panose="020B0502040204020203" pitchFamily="34" charset="0"/>
                <a:ea typeface="Cambria Math" panose="02040503050406030204" pitchFamily="18" charset="0"/>
                <a:cs typeface="Cascadia Code" panose="020B0609020000020004" pitchFamily="49" charset="0"/>
              </a:rPr>
              <a:t>! I believe in you, so you better believe in yourself too. Or else.</a:t>
            </a:r>
          </a:p>
        </p:txBody>
      </p:sp>
      <p:sp>
        <p:nvSpPr>
          <p:cNvPr id="4" name="Text Placeholder 3">
            <a:extLst>
              <a:ext uri="{FF2B5EF4-FFF2-40B4-BE49-F238E27FC236}">
                <a16:creationId xmlns:a16="http://schemas.microsoft.com/office/drawing/2014/main" id="{1560A838-26C9-9E12-6BA2-D2E6C464F5B2}"/>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3</a:t>
            </a:r>
            <a:r>
              <a:rPr lang="en-CA" sz="2000" baseline="30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rd</a:t>
            </a:r>
            <a:r>
              <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 Year CS/BBA</a:t>
            </a:r>
          </a:p>
          <a:p>
            <a:pPr marL="342900" indent="-342900">
              <a:buFont typeface="Arial" panose="020B0604020202020204" pitchFamily="34" charset="0"/>
              <a:buChar char="•"/>
            </a:pPr>
            <a:r>
              <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STAT 240 (F23)</a:t>
            </a:r>
          </a:p>
          <a:p>
            <a:pPr marL="342900" indent="-342900">
              <a:buFont typeface="Arial" panose="020B0604020202020204" pitchFamily="34" charset="0"/>
              <a:buChar char="•"/>
            </a:pPr>
            <a:r>
              <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STAT 231 (S24)</a:t>
            </a:r>
          </a:p>
          <a:p>
            <a:pPr marL="342900" indent="-342900">
              <a:buFont typeface="Arial" panose="020B0604020202020204" pitchFamily="34" charset="0"/>
              <a:buChar char="•"/>
            </a:pPr>
            <a:r>
              <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I can do a stats, probably</a:t>
            </a:r>
          </a:p>
          <a:p>
            <a:pPr marL="342900" indent="-342900">
              <a:buFont typeface="Arial" panose="020B0604020202020204" pitchFamily="34" charset="0"/>
              <a:buChar char="•"/>
            </a:pPr>
            <a:r>
              <a:rPr lang="en-CA" sz="2000" dirty="0" err="1">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Acolyptic</a:t>
            </a:r>
            <a:r>
              <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 </a:t>
            </a:r>
            <a:r>
              <a:rPr lang="en-CA" sz="2000" dirty="0" err="1">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rPr>
              <a:t>Laurierite</a:t>
            </a:r>
            <a:endParaRPr lang="en-CA" sz="20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endParaRPr>
          </a:p>
          <a:p>
            <a:pPr marL="342900" indent="-342900">
              <a:buFont typeface="Arial" panose="020B0604020202020204" pitchFamily="34" charset="0"/>
              <a:buChar char="•"/>
            </a:pPr>
            <a:endParaRPr lang="en-CA" sz="2400" dirty="0">
              <a:solidFill>
                <a:schemeClr val="tx1">
                  <a:lumMod val="65000"/>
                  <a:lumOff val="35000"/>
                </a:schemeClr>
              </a:solidFill>
              <a:latin typeface="Bahnschrift" panose="020B0502040204020203" pitchFamily="34" charset="0"/>
              <a:ea typeface="Cambria Math" panose="02040503050406030204" pitchFamily="18" charset="0"/>
              <a:cs typeface="Cascadia Code" panose="020B0609020000020004" pitchFamily="49" charset="0"/>
            </a:endParaRPr>
          </a:p>
        </p:txBody>
      </p:sp>
      <p:pic>
        <p:nvPicPr>
          <p:cNvPr id="6" name="Picture 5">
            <a:extLst>
              <a:ext uri="{FF2B5EF4-FFF2-40B4-BE49-F238E27FC236}">
                <a16:creationId xmlns:a16="http://schemas.microsoft.com/office/drawing/2014/main" id="{7DD774EF-C60F-003F-9958-7A5FAE7C4FA3}"/>
              </a:ext>
            </a:extLst>
          </p:cNvPr>
          <p:cNvPicPr>
            <a:picLocks noChangeAspect="1"/>
          </p:cNvPicPr>
          <p:nvPr/>
        </p:nvPicPr>
        <p:blipFill>
          <a:blip r:embed="rId2"/>
          <a:stretch>
            <a:fillRect/>
          </a:stretch>
        </p:blipFill>
        <p:spPr>
          <a:xfrm>
            <a:off x="1575381" y="4184912"/>
            <a:ext cx="1939240" cy="1684076"/>
          </a:xfrm>
          <a:prstGeom prst="rect">
            <a:avLst/>
          </a:prstGeom>
        </p:spPr>
      </p:pic>
      <p:sp>
        <p:nvSpPr>
          <p:cNvPr id="5" name="Rectangle 4">
            <a:extLst>
              <a:ext uri="{FF2B5EF4-FFF2-40B4-BE49-F238E27FC236}">
                <a16:creationId xmlns:a16="http://schemas.microsoft.com/office/drawing/2014/main" id="{205ADD12-231F-A0CD-2C1D-6C21AFD4ECF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
        <p:nvSpPr>
          <p:cNvPr id="9" name="Rectangle 8">
            <a:extLst>
              <a:ext uri="{FF2B5EF4-FFF2-40B4-BE49-F238E27FC236}">
                <a16:creationId xmlns:a16="http://schemas.microsoft.com/office/drawing/2014/main" id="{44EEB907-1096-74E4-812D-51C116D3E506}"/>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2995735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32BA-9E85-5AB3-BEDD-2903A6338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A4709-380E-5976-A93D-AB96B46E346A}"/>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Determining Probabilities/Quantiles</a:t>
            </a:r>
          </a:p>
        </p:txBody>
      </p:sp>
      <p:sp>
        <p:nvSpPr>
          <p:cNvPr id="5" name="Rectangle 4">
            <a:extLst>
              <a:ext uri="{FF2B5EF4-FFF2-40B4-BE49-F238E27FC236}">
                <a16:creationId xmlns:a16="http://schemas.microsoft.com/office/drawing/2014/main" id="{520AE201-171E-59E3-8FAC-ED8E4E989B5D}"/>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7" name="Content Placeholder 6">
            <a:extLst>
              <a:ext uri="{FF2B5EF4-FFF2-40B4-BE49-F238E27FC236}">
                <a16:creationId xmlns:a16="http://schemas.microsoft.com/office/drawing/2014/main" id="{A92008BC-E50D-FF30-756E-036EC0F2612E}"/>
              </a:ext>
            </a:extLst>
          </p:cNvPr>
          <p:cNvSpPr>
            <a:spLocks noGrp="1"/>
          </p:cNvSpPr>
          <p:nvPr>
            <p:ph idx="1"/>
          </p:nvPr>
        </p:nvSpPr>
        <p:spPr/>
        <p:txBody>
          <a:bodyPr>
            <a:normAutofit/>
          </a:bodyPr>
          <a:lstStyle/>
          <a:p>
            <a:pPr marL="0" indent="0">
              <a:buNone/>
            </a:pPr>
            <a:r>
              <a:rPr lang="en-CA" sz="2400" dirty="0">
                <a:latin typeface="Bahnschrift" panose="020B0502040204020203" pitchFamily="34" charset="0"/>
                <a:cs typeface="Cascadia Mono" panose="020B0609020000020004" pitchFamily="49" charset="0"/>
              </a:rPr>
              <a:t>One way is to use a table. Remember to use the right degrees of freedom! Additionally, if an entry is not listed, the best you can do is provide a RANGE of the probability.</a:t>
            </a:r>
          </a:p>
          <a:p>
            <a:pPr marL="0" indent="0">
              <a:buNone/>
            </a:pPr>
            <a:endParaRPr lang="en-CA" sz="2400" dirty="0">
              <a:latin typeface="Bahnschrift" panose="020B0502040204020203" pitchFamily="34" charset="0"/>
              <a:cs typeface="Cascadia Mono" panose="020B0609020000020004" pitchFamily="49" charset="0"/>
            </a:endParaRPr>
          </a:p>
          <a:p>
            <a:pPr marL="0" indent="0">
              <a:buNone/>
            </a:pPr>
            <a:r>
              <a:rPr lang="en-CA" sz="2400" dirty="0">
                <a:latin typeface="Bahnschrift" panose="020B0502040204020203" pitchFamily="34" charset="0"/>
                <a:cs typeface="Cascadia Mono" panose="020B0609020000020004" pitchFamily="49" charset="0"/>
              </a:rPr>
              <a:t>You can also use R:</a:t>
            </a:r>
          </a:p>
          <a:p>
            <a:r>
              <a:rPr lang="en-CA" sz="2400" dirty="0" err="1">
                <a:solidFill>
                  <a:srgbClr val="00B0F0"/>
                </a:solidFill>
                <a:latin typeface="Cascadia Mono" panose="020B0609020000020004" pitchFamily="49" charset="0"/>
                <a:cs typeface="Cascadia Mono" panose="020B0609020000020004" pitchFamily="49" charset="0"/>
              </a:rPr>
              <a:t>pchisq</a:t>
            </a:r>
            <a:r>
              <a:rPr lang="en-CA" sz="2400" dirty="0">
                <a:solidFill>
                  <a:srgbClr val="00B0F0"/>
                </a:solidFill>
                <a:latin typeface="Cascadia Mono" panose="020B0609020000020004" pitchFamily="49" charset="0"/>
                <a:cs typeface="Cascadia Mono" panose="020B0609020000020004" pitchFamily="49" charset="0"/>
              </a:rPr>
              <a:t>(q, </a:t>
            </a:r>
            <a:r>
              <a:rPr lang="en-CA" sz="2400" dirty="0" err="1">
                <a:solidFill>
                  <a:srgbClr val="00B0F0"/>
                </a:solidFill>
                <a:latin typeface="Cascadia Mono" panose="020B0609020000020004" pitchFamily="49" charset="0"/>
                <a:cs typeface="Cascadia Mono" panose="020B0609020000020004" pitchFamily="49" charset="0"/>
              </a:rPr>
              <a:t>df</a:t>
            </a:r>
            <a:r>
              <a:rPr lang="en-CA" sz="2400" dirty="0">
                <a:solidFill>
                  <a:srgbClr val="00B0F0"/>
                </a:solidFill>
                <a:latin typeface="Cascadia Mono" panose="020B0609020000020004" pitchFamily="49" charset="0"/>
                <a:cs typeface="Cascadia Mono" panose="020B0609020000020004" pitchFamily="49" charset="0"/>
              </a:rPr>
              <a:t>)</a:t>
            </a:r>
          </a:p>
          <a:p>
            <a:r>
              <a:rPr lang="en-CA" sz="2400" dirty="0" err="1">
                <a:solidFill>
                  <a:srgbClr val="00B0F0"/>
                </a:solidFill>
                <a:latin typeface="Cascadia Mono" panose="020B0609020000020004" pitchFamily="49" charset="0"/>
                <a:cs typeface="Cascadia Mono" panose="020B0609020000020004" pitchFamily="49" charset="0"/>
              </a:rPr>
              <a:t>qchisq</a:t>
            </a:r>
            <a:r>
              <a:rPr lang="en-CA" sz="2400" dirty="0">
                <a:solidFill>
                  <a:srgbClr val="00B0F0"/>
                </a:solidFill>
                <a:latin typeface="Cascadia Mono" panose="020B0609020000020004" pitchFamily="49" charset="0"/>
                <a:cs typeface="Cascadia Mono" panose="020B0609020000020004" pitchFamily="49" charset="0"/>
              </a:rPr>
              <a:t>(p, </a:t>
            </a:r>
            <a:r>
              <a:rPr lang="en-CA" sz="2400" dirty="0" err="1">
                <a:solidFill>
                  <a:srgbClr val="00B0F0"/>
                </a:solidFill>
                <a:latin typeface="Cascadia Mono" panose="020B0609020000020004" pitchFamily="49" charset="0"/>
                <a:cs typeface="Cascadia Mono" panose="020B0609020000020004" pitchFamily="49" charset="0"/>
              </a:rPr>
              <a:t>df</a:t>
            </a:r>
            <a:r>
              <a:rPr lang="en-CA" sz="2400" dirty="0">
                <a:solidFill>
                  <a:srgbClr val="00B0F0"/>
                </a:solidFill>
                <a:latin typeface="Cascadia Mono" panose="020B0609020000020004" pitchFamily="49" charset="0"/>
                <a:cs typeface="Cascadia Mono" panose="020B0609020000020004" pitchFamily="49" charset="0"/>
              </a:rPr>
              <a:t>)</a:t>
            </a:r>
          </a:p>
          <a:p>
            <a:r>
              <a:rPr lang="en-CA" sz="2400" dirty="0">
                <a:solidFill>
                  <a:srgbClr val="00B0F0"/>
                </a:solidFill>
                <a:latin typeface="Cascadia Mono" panose="020B0609020000020004" pitchFamily="49" charset="0"/>
                <a:cs typeface="Cascadia Mono" panose="020B0609020000020004" pitchFamily="49" charset="0"/>
              </a:rPr>
              <a:t>pt(q, </a:t>
            </a:r>
            <a:r>
              <a:rPr lang="en-CA" sz="2400" dirty="0" err="1">
                <a:solidFill>
                  <a:srgbClr val="00B0F0"/>
                </a:solidFill>
                <a:latin typeface="Cascadia Mono" panose="020B0609020000020004" pitchFamily="49" charset="0"/>
                <a:cs typeface="Cascadia Mono" panose="020B0609020000020004" pitchFamily="49" charset="0"/>
              </a:rPr>
              <a:t>df</a:t>
            </a:r>
            <a:r>
              <a:rPr lang="en-CA" sz="2400" dirty="0">
                <a:solidFill>
                  <a:srgbClr val="00B0F0"/>
                </a:solidFill>
                <a:latin typeface="Cascadia Mono" panose="020B0609020000020004" pitchFamily="49" charset="0"/>
                <a:cs typeface="Cascadia Mono" panose="020B0609020000020004" pitchFamily="49" charset="0"/>
              </a:rPr>
              <a:t>)</a:t>
            </a:r>
          </a:p>
          <a:p>
            <a:r>
              <a:rPr lang="en-CA" sz="2400" dirty="0">
                <a:solidFill>
                  <a:srgbClr val="00B0F0"/>
                </a:solidFill>
                <a:latin typeface="Cascadia Mono" panose="020B0609020000020004" pitchFamily="49" charset="0"/>
                <a:cs typeface="Cascadia Mono" panose="020B0609020000020004" pitchFamily="49" charset="0"/>
              </a:rPr>
              <a:t>qt(p, </a:t>
            </a:r>
            <a:r>
              <a:rPr lang="en-CA" sz="2400" dirty="0" err="1">
                <a:solidFill>
                  <a:srgbClr val="00B0F0"/>
                </a:solidFill>
                <a:latin typeface="Cascadia Mono" panose="020B0609020000020004" pitchFamily="49" charset="0"/>
                <a:cs typeface="Cascadia Mono" panose="020B0609020000020004" pitchFamily="49" charset="0"/>
              </a:rPr>
              <a:t>df</a:t>
            </a:r>
            <a:r>
              <a:rPr lang="en-CA" sz="2400" dirty="0">
                <a:solidFill>
                  <a:srgbClr val="00B0F0"/>
                </a:solidFill>
                <a:latin typeface="Cascadia Mono" panose="020B0609020000020004" pitchFamily="49" charset="0"/>
                <a:cs typeface="Cascadia Mono" panose="020B0609020000020004" pitchFamily="49" charset="0"/>
              </a:rPr>
              <a:t>)</a:t>
            </a:r>
          </a:p>
          <a:p>
            <a:endParaRPr lang="en-CA" sz="2400" dirty="0">
              <a:solidFill>
                <a:srgbClr val="00B0F0"/>
              </a:solidFill>
              <a:latin typeface="Bahnschrift" panose="020B0502040204020203" pitchFamily="34" charset="0"/>
              <a:cs typeface="Cascadia Mono" panose="020B0609020000020004" pitchFamily="49" charset="0"/>
            </a:endParaRPr>
          </a:p>
          <a:p>
            <a:pPr marL="0" indent="0">
              <a:buNone/>
            </a:pPr>
            <a:endParaRPr lang="en-CA" sz="2400" dirty="0">
              <a:latin typeface="Bahnschrift" panose="020B0502040204020203" pitchFamily="34" charset="0"/>
              <a:cs typeface="Cascadia Mono" panose="020B0609020000020004" pitchFamily="49" charset="0"/>
            </a:endParaRPr>
          </a:p>
        </p:txBody>
      </p:sp>
    </p:spTree>
    <p:extLst>
      <p:ext uri="{BB962C8B-B14F-4D97-AF65-F5344CB8AC3E}">
        <p14:creationId xmlns:p14="http://schemas.microsoft.com/office/powerpoint/2010/main" val="127951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63D71-926C-E7FB-AB6B-35EB834F0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4F33CB-4D44-0D29-B219-CF16F6CC2AE8}"/>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Also, Mean and Variance</a:t>
            </a:r>
          </a:p>
        </p:txBody>
      </p:sp>
      <p:sp>
        <p:nvSpPr>
          <p:cNvPr id="5" name="Rectangle 4">
            <a:extLst>
              <a:ext uri="{FF2B5EF4-FFF2-40B4-BE49-F238E27FC236}">
                <a16:creationId xmlns:a16="http://schemas.microsoft.com/office/drawing/2014/main" id="{FDF40AD5-7E96-B4C2-59FA-0DE91B581F34}"/>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pic>
        <p:nvPicPr>
          <p:cNvPr id="8" name="Picture 7">
            <a:extLst>
              <a:ext uri="{FF2B5EF4-FFF2-40B4-BE49-F238E27FC236}">
                <a16:creationId xmlns:a16="http://schemas.microsoft.com/office/drawing/2014/main" id="{89DB87D1-7908-F073-EF06-3DC777C05555}"/>
              </a:ext>
            </a:extLst>
          </p:cNvPr>
          <p:cNvPicPr>
            <a:picLocks noChangeAspect="1"/>
          </p:cNvPicPr>
          <p:nvPr/>
        </p:nvPicPr>
        <p:blipFill>
          <a:blip r:embed="rId2"/>
          <a:stretch>
            <a:fillRect/>
          </a:stretch>
        </p:blipFill>
        <p:spPr>
          <a:xfrm>
            <a:off x="1842494" y="1609467"/>
            <a:ext cx="8507012" cy="1495634"/>
          </a:xfrm>
          <a:prstGeom prst="rect">
            <a:avLst/>
          </a:prstGeom>
        </p:spPr>
      </p:pic>
      <p:pic>
        <p:nvPicPr>
          <p:cNvPr id="10" name="Picture 9">
            <a:extLst>
              <a:ext uri="{FF2B5EF4-FFF2-40B4-BE49-F238E27FC236}">
                <a16:creationId xmlns:a16="http://schemas.microsoft.com/office/drawing/2014/main" id="{B35760F2-37B9-B3D7-AC2F-DF4B393D4DD4}"/>
              </a:ext>
            </a:extLst>
          </p:cNvPr>
          <p:cNvPicPr>
            <a:picLocks noChangeAspect="1"/>
          </p:cNvPicPr>
          <p:nvPr/>
        </p:nvPicPr>
        <p:blipFill>
          <a:blip r:embed="rId3"/>
          <a:stretch>
            <a:fillRect/>
          </a:stretch>
        </p:blipFill>
        <p:spPr>
          <a:xfrm>
            <a:off x="1813915" y="3105101"/>
            <a:ext cx="8564170" cy="2905530"/>
          </a:xfrm>
          <a:prstGeom prst="rect">
            <a:avLst/>
          </a:prstGeom>
        </p:spPr>
      </p:pic>
    </p:spTree>
    <p:extLst>
      <p:ext uri="{BB962C8B-B14F-4D97-AF65-F5344CB8AC3E}">
        <p14:creationId xmlns:p14="http://schemas.microsoft.com/office/powerpoint/2010/main" val="2595346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C2AD2-5EC8-B540-AC77-E7FAB8FD9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4764C-0800-477B-C683-7F6DC5E937E5}"/>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Estimation</a:t>
            </a:r>
          </a:p>
        </p:txBody>
      </p:sp>
      <p:sp>
        <p:nvSpPr>
          <p:cNvPr id="5" name="Rectangle 4">
            <a:extLst>
              <a:ext uri="{FF2B5EF4-FFF2-40B4-BE49-F238E27FC236}">
                <a16:creationId xmlns:a16="http://schemas.microsoft.com/office/drawing/2014/main" id="{B95A7362-B6BC-2003-1D9B-B2E11F492C05}"/>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8C1A0233-D83B-9DA8-8D11-5E03257C5FC4}"/>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36714703-B950-4B74-4FCC-1A1B36DA2438}"/>
              </a:ext>
            </a:extLst>
          </p:cNvPr>
          <p:cNvSpPr>
            <a:spLocks noGrp="1"/>
          </p:cNvSpPr>
          <p:nvPr>
            <p:ph type="body" idx="1"/>
          </p:nvPr>
        </p:nvSpPr>
        <p:spPr>
          <a:xfrm>
            <a:off x="844550" y="4562475"/>
            <a:ext cx="10515600" cy="1500187"/>
          </a:xfrm>
        </p:spPr>
        <p:txBody>
          <a:bodyPr/>
          <a:lstStyle/>
          <a:p>
            <a:r>
              <a:rPr lang="en-CA" dirty="0" err="1">
                <a:latin typeface="Cascadia Code" panose="020B0609020000020004" pitchFamily="49" charset="0"/>
                <a:cs typeface="Cascadia Code" panose="020B0609020000020004" pitchFamily="49" charset="0"/>
              </a:rPr>
              <a:t>Roadmapping</a:t>
            </a:r>
            <a:r>
              <a:rPr lang="en-CA" dirty="0">
                <a:latin typeface="Cascadia Code" panose="020B0609020000020004" pitchFamily="49" charset="0"/>
                <a:cs typeface="Cascadia Code" panose="020B0609020000020004" pitchFamily="49" charset="0"/>
              </a:rPr>
              <a:t> for Confidence Intervals and stuff.</a:t>
            </a:r>
          </a:p>
        </p:txBody>
      </p:sp>
    </p:spTree>
    <p:extLst>
      <p:ext uri="{BB962C8B-B14F-4D97-AF65-F5344CB8AC3E}">
        <p14:creationId xmlns:p14="http://schemas.microsoft.com/office/powerpoint/2010/main" val="1180333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88FC2-100B-7CF6-1503-8D682472E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16050A-EDD2-7459-0B5B-B6211A35475E}"/>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2 Model System</a:t>
            </a:r>
          </a:p>
        </p:txBody>
      </p:sp>
      <p:sp>
        <p:nvSpPr>
          <p:cNvPr id="5" name="Rectangle 4">
            <a:extLst>
              <a:ext uri="{FF2B5EF4-FFF2-40B4-BE49-F238E27FC236}">
                <a16:creationId xmlns:a16="http://schemas.microsoft.com/office/drawing/2014/main" id="{4347DA8E-3ED8-5420-8396-CE97F063C16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7" name="Content Placeholder 6">
            <a:extLst>
              <a:ext uri="{FF2B5EF4-FFF2-40B4-BE49-F238E27FC236}">
                <a16:creationId xmlns:a16="http://schemas.microsoft.com/office/drawing/2014/main" id="{FE711F8D-A780-B5E2-4E0C-95CEEB33835A}"/>
              </a:ext>
            </a:extLst>
          </p:cNvPr>
          <p:cNvSpPr>
            <a:spLocks noGrp="1"/>
          </p:cNvSpPr>
          <p:nvPr>
            <p:ph idx="1"/>
          </p:nvPr>
        </p:nvSpPr>
        <p:spPr>
          <a:xfrm>
            <a:off x="838200" y="1825625"/>
            <a:ext cx="10822858" cy="4351338"/>
          </a:xfrm>
        </p:spPr>
        <p:txBody>
          <a:bodyPr>
            <a:normAutofit/>
          </a:bodyPr>
          <a:lstStyle/>
          <a:p>
            <a:r>
              <a:rPr lang="en-CA" sz="2400" dirty="0">
                <a:latin typeface="Bahnschrift" panose="020B0502040204020203" pitchFamily="34" charset="0"/>
                <a:cs typeface="Cascadia Mono" panose="020B0609020000020004" pitchFamily="49" charset="0"/>
              </a:rPr>
              <a:t>With estimation, there are 2 models:</a:t>
            </a:r>
          </a:p>
          <a:p>
            <a:pPr marL="914400" lvl="1" indent="-457200">
              <a:buFont typeface="+mj-lt"/>
              <a:buAutoNum type="arabicPeriod"/>
            </a:pPr>
            <a:r>
              <a:rPr lang="en-CA" sz="2000" dirty="0">
                <a:latin typeface="Bahnschrift" panose="020B0502040204020203" pitchFamily="34" charset="0"/>
                <a:cs typeface="Cascadia Mono" panose="020B0609020000020004" pitchFamily="49" charset="0"/>
              </a:rPr>
              <a:t>A model for the </a:t>
            </a:r>
            <a:r>
              <a:rPr lang="en-CA" sz="2000" b="1" dirty="0">
                <a:latin typeface="Bahnschrift" panose="020B0502040204020203" pitchFamily="34" charset="0"/>
                <a:cs typeface="Cascadia Mono" panose="020B0609020000020004" pitchFamily="49" charset="0"/>
              </a:rPr>
              <a:t>variation in the population </a:t>
            </a:r>
            <a:r>
              <a:rPr lang="en-CA" sz="2000" dirty="0">
                <a:latin typeface="Bahnschrift" panose="020B0502040204020203" pitchFamily="34" charset="0"/>
                <a:cs typeface="Cascadia Mono" panose="020B0609020000020004" pitchFamily="49" charset="0"/>
              </a:rPr>
              <a:t>being studied, along with their attributes</a:t>
            </a:r>
          </a:p>
          <a:p>
            <a:pPr marL="914400" lvl="1" indent="-457200">
              <a:buFont typeface="+mj-lt"/>
              <a:buAutoNum type="arabicPeriod"/>
            </a:pPr>
            <a:r>
              <a:rPr lang="en-CA" sz="2000" dirty="0">
                <a:latin typeface="Bahnschrift" panose="020B0502040204020203" pitchFamily="34" charset="0"/>
                <a:cs typeface="Cascadia Mono" panose="020B0609020000020004" pitchFamily="49" charset="0"/>
              </a:rPr>
              <a:t>A model taking into account </a:t>
            </a:r>
            <a:r>
              <a:rPr lang="en-CA" sz="2000" b="1" dirty="0">
                <a:latin typeface="Bahnschrift" panose="020B0502040204020203" pitchFamily="34" charset="0"/>
                <a:cs typeface="Cascadia Mono" panose="020B0609020000020004" pitchFamily="49" charset="0"/>
              </a:rPr>
              <a:t>how data is collected</a:t>
            </a:r>
            <a:r>
              <a:rPr lang="en-CA" sz="2000" dirty="0">
                <a:latin typeface="Bahnschrift" panose="020B0502040204020203" pitchFamily="34" charset="0"/>
                <a:cs typeface="Cascadia Mono" panose="020B0609020000020004" pitchFamily="49" charset="0"/>
              </a:rPr>
              <a:t>, built with the previous model.</a:t>
            </a:r>
          </a:p>
          <a:p>
            <a:r>
              <a:rPr lang="en-CA" sz="2400" dirty="0">
                <a:latin typeface="Bahnschrift" panose="020B0502040204020203" pitchFamily="34" charset="0"/>
                <a:cs typeface="Cascadia Mono" panose="020B0609020000020004" pitchFamily="49" charset="0"/>
              </a:rPr>
              <a:t>Remember, when we get an estimate out for a parameter, it’ll only ever be an estimate. We wish to quantify how “good” our estimates will be.</a:t>
            </a: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Other Issues in modelling that we assume are solved from Chapter 1 - 3</a:t>
            </a:r>
          </a:p>
          <a:p>
            <a:pPr lvl="1"/>
            <a:r>
              <a:rPr lang="en-CA" sz="2000" dirty="0">
                <a:latin typeface="Bahnschrift" panose="020B0502040204020203" pitchFamily="34" charset="0"/>
                <a:cs typeface="Cascadia Mono" panose="020B0609020000020004" pitchFamily="49" charset="0"/>
              </a:rPr>
              <a:t>Where does this model come from? Is this model accurate / a good fit?</a:t>
            </a:r>
          </a:p>
          <a:p>
            <a:pPr lvl="1"/>
            <a:r>
              <a:rPr lang="en-CA" sz="2000" dirty="0">
                <a:latin typeface="Bahnschrift" panose="020B0502040204020203" pitchFamily="34" charset="0"/>
                <a:cs typeface="Cascadia Mono" panose="020B0609020000020004" pitchFamily="49" charset="0"/>
              </a:rPr>
              <a:t>How do we get random samples and ensure variates are measured without error?</a:t>
            </a:r>
          </a:p>
        </p:txBody>
      </p:sp>
    </p:spTree>
    <p:extLst>
      <p:ext uri="{BB962C8B-B14F-4D97-AF65-F5344CB8AC3E}">
        <p14:creationId xmlns:p14="http://schemas.microsoft.com/office/powerpoint/2010/main" val="1734462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A7A05-3CB6-D096-C05D-0F83E28B0B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43A4E-9619-E867-F5C3-15D2AE9C225C}"/>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Estimators and their Distributions</a:t>
            </a:r>
          </a:p>
        </p:txBody>
      </p:sp>
      <p:sp>
        <p:nvSpPr>
          <p:cNvPr id="5" name="Rectangle 4">
            <a:extLst>
              <a:ext uri="{FF2B5EF4-FFF2-40B4-BE49-F238E27FC236}">
                <a16:creationId xmlns:a16="http://schemas.microsoft.com/office/drawing/2014/main" id="{B62B8DE4-5282-E51B-C008-E31B01BF2F09}"/>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3B6124B6-4FAF-0ABE-676D-E4FB0BEFAFBF}"/>
                  </a:ext>
                </a:extLst>
              </p:cNvPr>
              <p:cNvSpPr>
                <a:spLocks noGrp="1"/>
              </p:cNvSpPr>
              <p:nvPr>
                <p:ph idx="1"/>
              </p:nvPr>
            </p:nvSpPr>
            <p:spPr>
              <a:xfrm>
                <a:off x="838200" y="1825625"/>
                <a:ext cx="10822858" cy="4351338"/>
              </a:xfrm>
            </p:spPr>
            <p:txBody>
              <a:bodyPr>
                <a:normAutofit/>
              </a:bodyPr>
              <a:lstStyle/>
              <a:p>
                <a:r>
                  <a:rPr lang="en-CA" sz="2400" dirty="0">
                    <a:latin typeface="Bahnschrift" panose="020B0502040204020203" pitchFamily="34" charset="0"/>
                    <a:cs typeface="Cascadia Mono" panose="020B0609020000020004" pitchFamily="49" charset="0"/>
                  </a:rPr>
                  <a:t>A point estimate of </a:t>
                </a:r>
                <a14:m>
                  <m:oMath xmlns:m="http://schemas.openxmlformats.org/officeDocument/2006/math">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latin typeface="Bahnschrift" panose="020B0502040204020203" pitchFamily="34" charset="0"/>
                    <a:cs typeface="Cascadia Mono" panose="020B0609020000020004" pitchFamily="49" charset="0"/>
                  </a:rPr>
                  <a:t> is denoted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𝑔</m:t>
                    </m:r>
                    <m:r>
                      <a:rPr lang="en-CA" sz="2400" b="0" i="1" smtClean="0">
                        <a:latin typeface="Cambria Math" panose="02040503050406030204" pitchFamily="18" charset="0"/>
                        <a:cs typeface="Cascadia Mono" panose="020B0609020000020004" pitchFamily="49" charset="0"/>
                      </a:rPr>
                      <m:t>(</m:t>
                    </m:r>
                    <m:r>
                      <a:rPr lang="en-CA" sz="2400" b="1" i="1" smtClean="0">
                        <a:latin typeface="Cambria Math" panose="02040503050406030204" pitchFamily="18" charset="0"/>
                        <a:cs typeface="Cascadia Mono" panose="020B0609020000020004" pitchFamily="49" charset="0"/>
                      </a:rPr>
                      <m:t>𝒚</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being a function of the observed data. As the data are random variables, so is the point estimator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𝑔</m:t>
                    </m:r>
                    <m:d>
                      <m:dPr>
                        <m:ctrlPr>
                          <a:rPr lang="en-CA" sz="2400" b="0" i="1" smtClean="0">
                            <a:latin typeface="Cambria Math" panose="02040503050406030204" pitchFamily="18" charset="0"/>
                            <a:cs typeface="Cascadia Mono" panose="020B0609020000020004" pitchFamily="49" charset="0"/>
                          </a:rPr>
                        </m:ctrlPr>
                      </m:dPr>
                      <m:e>
                        <m:r>
                          <a:rPr lang="en-CA" sz="2400" b="1" i="1" smtClean="0">
                            <a:latin typeface="Cambria Math" panose="02040503050406030204" pitchFamily="18" charset="0"/>
                            <a:cs typeface="Cascadia Mono" panose="020B0609020000020004" pitchFamily="49" charset="0"/>
                          </a:rPr>
                          <m:t>𝒀</m:t>
                        </m:r>
                      </m:e>
                    </m:d>
                  </m:oMath>
                </a14:m>
                <a:endParaRPr lang="en-CA" sz="2400" b="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There is </a:t>
                </a:r>
                <a14:m>
                  <m:oMath xmlns:m="http://schemas.openxmlformats.org/officeDocument/2006/math">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acc>
                      <m:accPr>
                        <m: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acc>
                      <m:accPr>
                        <m: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acc>
                  </m:oMath>
                </a14:m>
                <a:r>
                  <a:rPr lang="en-CA" sz="2400" dirty="0">
                    <a:latin typeface="Bahnschrift" panose="020B0502040204020203" pitchFamily="34" charset="0"/>
                    <a:cs typeface="Cascadia Mono" panose="020B0609020000020004" pitchFamily="49" charset="0"/>
                  </a:rPr>
                  <a:t>, respectively the true population parameter, point estimate, and estimator. The estimator is a rule to generate point estimates. </a:t>
                </a: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As</a:t>
                </a:r>
                <a:r>
                  <a:rPr lang="en-CA" sz="2400" dirty="0">
                    <a:cs typeface="Cascadia Mono" panose="020B0609020000020004" pitchFamily="49" charset="0"/>
                  </a:rPr>
                  <a:t>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e>
                    </m:acc>
                  </m:oMath>
                </a14:m>
                <a:r>
                  <a:rPr lang="en-CA" sz="2400" dirty="0">
                    <a:latin typeface="Bahnschrift" panose="020B0502040204020203" pitchFamily="34" charset="0"/>
                    <a:cs typeface="Cascadia Mono" panose="020B0609020000020004" pitchFamily="49" charset="0"/>
                  </a:rPr>
                  <a:t> is a random variable, it has a distribution. We call it the </a:t>
                </a:r>
                <a:r>
                  <a:rPr lang="en-CA" sz="2400" b="1" dirty="0">
                    <a:latin typeface="Bahnschrift" panose="020B0502040204020203" pitchFamily="34" charset="0"/>
                    <a:cs typeface="Cascadia Mono" panose="020B0609020000020004" pitchFamily="49" charset="0"/>
                  </a:rPr>
                  <a:t>sampling distribution</a:t>
                </a:r>
                <a:r>
                  <a:rPr lang="en-CA" sz="2400" dirty="0">
                    <a:latin typeface="Bahnschrift" panose="020B0502040204020203" pitchFamily="34" charset="0"/>
                    <a:cs typeface="Cascadia Mono" panose="020B0609020000020004" pitchFamily="49" charset="0"/>
                  </a:rPr>
                  <a:t> of the estimator. </a:t>
                </a:r>
              </a:p>
              <a:p>
                <a:r>
                  <a:rPr lang="en-CA" sz="2400" dirty="0">
                    <a:latin typeface="Bahnschrift" panose="020B0502040204020203" pitchFamily="34" charset="0"/>
                    <a:cs typeface="Cascadia Mono" panose="020B0609020000020004" pitchFamily="49" charset="0"/>
                  </a:rPr>
                  <a:t>The sampling distribution can be determined by graph, by math, or by using the Central Limit Theorem. (Ex.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cs typeface="Cascadia Mono" panose="020B0609020000020004" pitchFamily="49" charset="0"/>
                          </a:rPr>
                          <m:t>𝑌</m:t>
                        </m:r>
                      </m:e>
                    </m:acc>
                  </m:oMath>
                </a14:m>
                <a:r>
                  <a:rPr lang="en-CA" sz="2400" dirty="0">
                    <a:latin typeface="Bahnschrift" panose="020B0502040204020203" pitchFamily="34" charset="0"/>
                    <a:cs typeface="Cascadia Mono" panose="020B0609020000020004" pitchFamily="49" charset="0"/>
                  </a:rPr>
                  <a:t> from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𝑌</m:t>
                    </m:r>
                  </m:oMath>
                </a14:m>
                <a:r>
                  <a:rPr lang="en-CA" sz="2400" dirty="0">
                    <a:latin typeface="Bahnschrift" panose="020B0502040204020203" pitchFamily="34" charset="0"/>
                    <a:cs typeface="Cascadia Mono" panose="020B0609020000020004" pitchFamily="49" charset="0"/>
                  </a:rPr>
                  <a:t>)</a:t>
                </a:r>
              </a:p>
              <a:p>
                <a:pPr lvl="1"/>
                <a:r>
                  <a:rPr lang="en-CA" sz="2000" dirty="0">
                    <a:latin typeface="Bahnschrift" panose="020B0502040204020203" pitchFamily="34" charset="0"/>
                    <a:cs typeface="Cascadia Mono" panose="020B0609020000020004" pitchFamily="49" charset="0"/>
                  </a:rPr>
                  <a:t>Remember: The sum of Gaussians are Gaussian. Thus, the sample mean is Gaussian.</a:t>
                </a:r>
              </a:p>
              <a:p>
                <a:pPr lvl="1"/>
                <a:r>
                  <a:rPr lang="en-CA" sz="2000" dirty="0">
                    <a:latin typeface="Bahnschrift" panose="020B0502040204020203" pitchFamily="34" charset="0"/>
                    <a:cs typeface="Cascadia Mono" panose="020B0609020000020004" pitchFamily="49" charset="0"/>
                  </a:rPr>
                  <a:t>Remember: The sample mean of Non-Gaussians approaches a Gaussian for large n.</a:t>
                </a:r>
              </a:p>
            </p:txBody>
          </p:sp>
        </mc:Choice>
        <mc:Fallback xmlns="">
          <p:sp>
            <p:nvSpPr>
              <p:cNvPr id="7" name="Content Placeholder 6">
                <a:extLst>
                  <a:ext uri="{FF2B5EF4-FFF2-40B4-BE49-F238E27FC236}">
                    <a16:creationId xmlns:a16="http://schemas.microsoft.com/office/drawing/2014/main" id="{3B6124B6-4FAF-0ABE-676D-E4FB0BEFAFBF}"/>
                  </a:ext>
                </a:extLst>
              </p:cNvPr>
              <p:cNvSpPr>
                <a:spLocks noGrp="1" noRot="1" noChangeAspect="1" noMove="1" noResize="1" noEditPoints="1" noAdjustHandles="1" noChangeArrowheads="1" noChangeShapeType="1" noTextEdit="1"/>
              </p:cNvSpPr>
              <p:nvPr>
                <p:ph idx="1"/>
              </p:nvPr>
            </p:nvSpPr>
            <p:spPr>
              <a:xfrm>
                <a:off x="838200" y="1825625"/>
                <a:ext cx="10822858" cy="4351338"/>
              </a:xfrm>
              <a:blipFill>
                <a:blip r:embed="rId2"/>
                <a:stretch>
                  <a:fillRect l="-789" t="-1821" b="-980"/>
                </a:stretch>
              </a:blipFill>
            </p:spPr>
            <p:txBody>
              <a:bodyPr/>
              <a:lstStyle/>
              <a:p>
                <a:r>
                  <a:rPr lang="en-CA">
                    <a:noFill/>
                  </a:rPr>
                  <a:t> </a:t>
                </a:r>
              </a:p>
            </p:txBody>
          </p:sp>
        </mc:Fallback>
      </mc:AlternateContent>
    </p:spTree>
    <p:extLst>
      <p:ext uri="{BB962C8B-B14F-4D97-AF65-F5344CB8AC3E}">
        <p14:creationId xmlns:p14="http://schemas.microsoft.com/office/powerpoint/2010/main" val="4189209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BAD8-E808-ADD2-776A-D5EA86778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ED3D5-F744-527C-2F29-BBFFDD967EBA}"/>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Pivotal Quantities</a:t>
            </a:r>
          </a:p>
        </p:txBody>
      </p:sp>
      <p:sp>
        <p:nvSpPr>
          <p:cNvPr id="5" name="Rectangle 4">
            <a:extLst>
              <a:ext uri="{FF2B5EF4-FFF2-40B4-BE49-F238E27FC236}">
                <a16:creationId xmlns:a16="http://schemas.microsoft.com/office/drawing/2014/main" id="{017A4056-26CC-214D-CD0C-C8898A6C635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58E39CCC-00BB-41A1-F449-236DBDD177E4}"/>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1716224A-5190-43CE-1A5F-F0BAB353173B}"/>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What are they? The key to remembering a lot less.</a:t>
            </a:r>
          </a:p>
        </p:txBody>
      </p:sp>
    </p:spTree>
    <p:extLst>
      <p:ext uri="{BB962C8B-B14F-4D97-AF65-F5344CB8AC3E}">
        <p14:creationId xmlns:p14="http://schemas.microsoft.com/office/powerpoint/2010/main" val="1352193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0DF01-3FB3-716E-7E7C-BD31E9C14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7AAC4-2554-68A3-EA4C-1B2C6B471D62}"/>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A what now?</a:t>
            </a:r>
          </a:p>
        </p:txBody>
      </p:sp>
      <p:sp>
        <p:nvSpPr>
          <p:cNvPr id="5" name="Rectangle 4">
            <a:extLst>
              <a:ext uri="{FF2B5EF4-FFF2-40B4-BE49-F238E27FC236}">
                <a16:creationId xmlns:a16="http://schemas.microsoft.com/office/drawing/2014/main" id="{3D9006F5-445D-7CB0-3BE3-36CB61BC6154}"/>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5289B5D-9058-3768-944F-E95C32A146ED}"/>
                  </a:ext>
                </a:extLst>
              </p:cNvPr>
              <p:cNvSpPr>
                <a:spLocks noGrp="1"/>
              </p:cNvSpPr>
              <p:nvPr>
                <p:ph idx="1"/>
              </p:nvPr>
            </p:nvSpPr>
            <p:spPr/>
            <p:txBody>
              <a:bodyPr>
                <a:normAutofit/>
              </a:bodyPr>
              <a:lstStyle/>
              <a:p>
                <a:r>
                  <a:rPr lang="en-CA" sz="2400" dirty="0">
                    <a:latin typeface="Bahnschrift" panose="020B0502040204020203" pitchFamily="34" charset="0"/>
                    <a:cs typeface="Cascadia Mono" panose="020B0609020000020004" pitchFamily="49" charset="0"/>
                  </a:rPr>
                  <a:t>A </a:t>
                </a:r>
                <a:r>
                  <a:rPr lang="en-CA" sz="2400" b="1" dirty="0">
                    <a:latin typeface="Bahnschrift" panose="020B0502040204020203" pitchFamily="34" charset="0"/>
                    <a:cs typeface="Cascadia Mono" panose="020B0609020000020004" pitchFamily="49" charset="0"/>
                  </a:rPr>
                  <a:t>pivotal quantity</a:t>
                </a:r>
                <a:r>
                  <a:rPr lang="en-CA" sz="2400" dirty="0">
                    <a:latin typeface="Bahnschrift" panose="020B0502040204020203" pitchFamily="34" charset="0"/>
                    <a:cs typeface="Cascadia Mono" panose="020B0609020000020004" pitchFamily="49" charset="0"/>
                  </a:rPr>
                  <a:t>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𝑄</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𝑔</m:t>
                    </m:r>
                    <m:r>
                      <a:rPr lang="en-CA" sz="2400" b="0" i="1" smtClean="0">
                        <a:latin typeface="Cambria Math" panose="02040503050406030204" pitchFamily="18" charset="0"/>
                        <a:cs typeface="Cascadia Mono" panose="020B0609020000020004" pitchFamily="49" charset="0"/>
                      </a:rPr>
                      <m:t>(</m:t>
                    </m:r>
                    <m:r>
                      <a:rPr lang="en-CA" sz="2400" b="1" i="1" smtClean="0">
                        <a:latin typeface="Cambria Math" panose="02040503050406030204" pitchFamily="18" charset="0"/>
                        <a:cs typeface="Cascadia Mono" panose="020B0609020000020004" pitchFamily="49" charset="0"/>
                      </a:rPr>
                      <m:t>𝒀</m:t>
                    </m:r>
                    <m:r>
                      <a:rPr lang="en-CA" sz="2400" b="0" i="1" smtClean="0">
                        <a:latin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is a function of ONLY the data and unknown parameter(s) so that the distribution of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𝑄</m:t>
                    </m:r>
                  </m:oMath>
                </a14:m>
                <a:r>
                  <a:rPr lang="en-CA" sz="2400" dirty="0">
                    <a:latin typeface="Bahnschrift" panose="020B0502040204020203" pitchFamily="34" charset="0"/>
                    <a:cs typeface="Cascadia Mono" panose="020B0609020000020004" pitchFamily="49" charset="0"/>
                  </a:rPr>
                  <a:t> is fully known. </a:t>
                </a:r>
              </a:p>
              <a:p>
                <a:pPr lvl="1"/>
                <a:r>
                  <a:rPr lang="en-CA" sz="2000" dirty="0">
                    <a:latin typeface="Bahnschrift" panose="020B0502040204020203" pitchFamily="34" charset="0"/>
                    <a:cs typeface="Cascadia Mono" panose="020B0609020000020004" pitchFamily="49" charset="0"/>
                  </a:rPr>
                  <a:t>This is useful as it allows us to find a distribution that relates to our sample!</a:t>
                </a:r>
              </a:p>
              <a:p>
                <a:pPr lvl="1"/>
                <a:r>
                  <a:rPr lang="en-CA" sz="2000" dirty="0">
                    <a:latin typeface="Bahnschrift" panose="020B0502040204020203" pitchFamily="34" charset="0"/>
                    <a:cs typeface="Cascadia Mono" panose="020B0609020000020004" pitchFamily="49" charset="0"/>
                  </a:rPr>
                  <a:t>Used both in Confidence Intervals and Hypothesis Testing.</a:t>
                </a:r>
              </a:p>
              <a:p>
                <a:pPr marL="457200" lvl="1" indent="0">
                  <a:buNone/>
                </a:pPr>
                <a:endParaRPr lang="en-CA" sz="2000" dirty="0">
                  <a:latin typeface="Bahnschrift" panose="020B0502040204020203" pitchFamily="34" charset="0"/>
                  <a:cs typeface="Cascadia Mono" panose="020B0609020000020004" pitchFamily="49" charset="0"/>
                </a:endParaRPr>
              </a:p>
              <a:p>
                <a:r>
                  <a:rPr lang="en-CA" sz="2400" b="1" dirty="0">
                    <a:latin typeface="Bahnschrift" panose="020B0502040204020203" pitchFamily="34" charset="0"/>
                    <a:cs typeface="Cascadia Mono" panose="020B0609020000020004" pitchFamily="49" charset="0"/>
                  </a:rPr>
                  <a:t>Approximate Pivotal Quantities</a:t>
                </a:r>
                <a:r>
                  <a:rPr lang="en-CA" sz="2400" dirty="0">
                    <a:latin typeface="Bahnschrift" panose="020B0502040204020203" pitchFamily="34" charset="0"/>
                    <a:cs typeface="Cascadia Mono" panose="020B0609020000020004" pitchFamily="49" charset="0"/>
                  </a:rPr>
                  <a:t> are pivotal quantities that only really have a known distribution for a sufficiently large sample size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oMath>
                </a14:m>
                <a:r>
                  <a:rPr lang="en-CA" sz="2400" dirty="0">
                    <a:latin typeface="Bahnschrift" panose="020B0502040204020203" pitchFamily="34" charset="0"/>
                    <a:cs typeface="Cascadia Mono" panose="020B0609020000020004" pitchFamily="49" charset="0"/>
                  </a:rPr>
                  <a:t>, in part due to the Central Limit Theorem</a:t>
                </a:r>
              </a:p>
              <a:p>
                <a:pPr lvl="1"/>
                <a:r>
                  <a:rPr lang="en-CA" sz="2000" dirty="0">
                    <a:latin typeface="Bahnschrift" panose="020B0502040204020203" pitchFamily="34" charset="0"/>
                    <a:cs typeface="Cascadia Mono" panose="020B0609020000020004" pitchFamily="49" charset="0"/>
                  </a:rPr>
                  <a:t>Look just use it as a Pivotal Quantity anyways it’s a semantic difference </a:t>
                </a:r>
              </a:p>
              <a:p>
                <a:pPr marL="0" indent="0">
                  <a:buNone/>
                </a:pPr>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C5289B5D-9058-3768-944F-E95C32A146ED}"/>
                  </a:ext>
                </a:extLst>
              </p:cNvPr>
              <p:cNvSpPr>
                <a:spLocks noGrp="1" noRot="1" noChangeAspect="1" noMove="1" noResize="1" noEditPoints="1" noAdjustHandles="1" noChangeArrowheads="1" noChangeShapeType="1" noTextEdit="1"/>
              </p:cNvSpPr>
              <p:nvPr>
                <p:ph idx="1"/>
              </p:nvPr>
            </p:nvSpPr>
            <p:spPr>
              <a:blipFill>
                <a:blip r:embed="rId2"/>
                <a:stretch>
                  <a:fillRect l="-928" t="-2241" r="-812"/>
                </a:stretch>
              </a:blipFill>
            </p:spPr>
            <p:txBody>
              <a:bodyPr/>
              <a:lstStyle/>
              <a:p>
                <a:r>
                  <a:rPr lang="en-CA">
                    <a:noFill/>
                  </a:rPr>
                  <a:t> </a:t>
                </a:r>
              </a:p>
            </p:txBody>
          </p:sp>
        </mc:Fallback>
      </mc:AlternateContent>
    </p:spTree>
    <p:extLst>
      <p:ext uri="{BB962C8B-B14F-4D97-AF65-F5344CB8AC3E}">
        <p14:creationId xmlns:p14="http://schemas.microsoft.com/office/powerpoint/2010/main" val="1438299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E5C8-EDE6-75E2-1AF2-46450AD2E5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657F-55F5-5CA4-5A79-5C0A1993604E}"/>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Examples</a:t>
            </a:r>
          </a:p>
        </p:txBody>
      </p:sp>
      <p:sp>
        <p:nvSpPr>
          <p:cNvPr id="5" name="Rectangle 4">
            <a:extLst>
              <a:ext uri="{FF2B5EF4-FFF2-40B4-BE49-F238E27FC236}">
                <a16:creationId xmlns:a16="http://schemas.microsoft.com/office/drawing/2014/main" id="{1F10AF7D-AF87-4C30-34B9-9A37A4A92B2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pic>
        <p:nvPicPr>
          <p:cNvPr id="8" name="Picture 7">
            <a:extLst>
              <a:ext uri="{FF2B5EF4-FFF2-40B4-BE49-F238E27FC236}">
                <a16:creationId xmlns:a16="http://schemas.microsoft.com/office/drawing/2014/main" id="{1596CC14-8668-1CDC-E80D-35461CD7C31C}"/>
              </a:ext>
            </a:extLst>
          </p:cNvPr>
          <p:cNvPicPr>
            <a:picLocks noChangeAspect="1"/>
          </p:cNvPicPr>
          <p:nvPr/>
        </p:nvPicPr>
        <p:blipFill>
          <a:blip r:embed="rId2"/>
          <a:stretch>
            <a:fillRect/>
          </a:stretch>
        </p:blipFill>
        <p:spPr>
          <a:xfrm>
            <a:off x="838200" y="1737509"/>
            <a:ext cx="5839382" cy="4028015"/>
          </a:xfrm>
          <a:prstGeom prst="rect">
            <a:avLst/>
          </a:prstGeom>
        </p:spPr>
      </p:pic>
      <p:pic>
        <p:nvPicPr>
          <p:cNvPr id="10" name="Picture 9">
            <a:extLst>
              <a:ext uri="{FF2B5EF4-FFF2-40B4-BE49-F238E27FC236}">
                <a16:creationId xmlns:a16="http://schemas.microsoft.com/office/drawing/2014/main" id="{80D5EBFB-CF9A-F6C7-4791-1E5D9BE44D9C}"/>
              </a:ext>
            </a:extLst>
          </p:cNvPr>
          <p:cNvPicPr>
            <a:picLocks noChangeAspect="1"/>
          </p:cNvPicPr>
          <p:nvPr/>
        </p:nvPicPr>
        <p:blipFill>
          <a:blip r:embed="rId3"/>
          <a:stretch>
            <a:fillRect/>
          </a:stretch>
        </p:blipFill>
        <p:spPr>
          <a:xfrm>
            <a:off x="6801425" y="1355077"/>
            <a:ext cx="4552375" cy="4792878"/>
          </a:xfrm>
          <a:prstGeom prst="rect">
            <a:avLst/>
          </a:prstGeom>
        </p:spPr>
      </p:pic>
    </p:spTree>
    <p:extLst>
      <p:ext uri="{BB962C8B-B14F-4D97-AF65-F5344CB8AC3E}">
        <p14:creationId xmlns:p14="http://schemas.microsoft.com/office/powerpoint/2010/main" val="1571145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7310F-AA05-368D-8190-CA42D9B6B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E1B11-96DB-3541-78F3-60F31C93A274}"/>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Confidence Intervals</a:t>
            </a:r>
          </a:p>
        </p:txBody>
      </p:sp>
      <p:sp>
        <p:nvSpPr>
          <p:cNvPr id="5" name="Rectangle 4">
            <a:extLst>
              <a:ext uri="{FF2B5EF4-FFF2-40B4-BE49-F238E27FC236}">
                <a16:creationId xmlns:a16="http://schemas.microsoft.com/office/drawing/2014/main" id="{85C04653-621F-C758-F173-60F3E077D4C6}"/>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C1EC5C9B-305A-7D88-53B8-5AFC1A139DEF}"/>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9FCB7739-B62D-3EC3-91BD-6C4939B1744A}"/>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Ranges of Confidence</a:t>
            </a:r>
          </a:p>
        </p:txBody>
      </p:sp>
      <p:pic>
        <p:nvPicPr>
          <p:cNvPr id="10242" name="Picture 2" descr="What Is a Confidence Interval and How ...">
            <a:extLst>
              <a:ext uri="{FF2B5EF4-FFF2-40B4-BE49-F238E27FC236}">
                <a16:creationId xmlns:a16="http://schemas.microsoft.com/office/drawing/2014/main" id="{986A1272-77CF-4AF0-44B7-7E0B7725C467}"/>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6988738" y="795338"/>
            <a:ext cx="3748087" cy="249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56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B5B5C-E6AD-8909-3602-947D99797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A4D67-0F23-C092-1353-E6638E045A30}"/>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Interval Estimate</a:t>
            </a:r>
          </a:p>
        </p:txBody>
      </p:sp>
      <p:sp>
        <p:nvSpPr>
          <p:cNvPr id="5" name="Rectangle 4">
            <a:extLst>
              <a:ext uri="{FF2B5EF4-FFF2-40B4-BE49-F238E27FC236}">
                <a16:creationId xmlns:a16="http://schemas.microsoft.com/office/drawing/2014/main" id="{68451BDC-98C6-F0F8-7C68-CF82119BA4BD}"/>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D35BD48E-F1AE-435D-6BC3-357DAFE2D629}"/>
                  </a:ext>
                </a:extLst>
              </p:cNvPr>
              <p:cNvSpPr>
                <a:spLocks noGrp="1"/>
              </p:cNvSpPr>
              <p:nvPr>
                <p:ph idx="1"/>
              </p:nvPr>
            </p:nvSpPr>
            <p:spPr>
              <a:xfrm>
                <a:off x="838200" y="1825625"/>
                <a:ext cx="10822858" cy="4351338"/>
              </a:xfrm>
            </p:spPr>
            <p:txBody>
              <a:bodyPr>
                <a:normAutofit/>
              </a:bodyPr>
              <a:lstStyle/>
              <a:p>
                <a:r>
                  <a:rPr lang="en-CA" sz="2400" dirty="0">
                    <a:latin typeface="Bahnschrift" panose="020B0502040204020203" pitchFamily="34" charset="0"/>
                    <a:cs typeface="Cascadia Mono" panose="020B0609020000020004" pitchFamily="49" charset="0"/>
                  </a:rPr>
                  <a:t>At the abstract level, we want an </a:t>
                </a:r>
                <a:r>
                  <a:rPr lang="en-CA" sz="2400" b="1" dirty="0">
                    <a:latin typeface="Bahnschrift" panose="020B0502040204020203" pitchFamily="34" charset="0"/>
                    <a:cs typeface="Cascadia Mono" panose="020B0609020000020004" pitchFamily="49" charset="0"/>
                  </a:rPr>
                  <a:t>interval estimate</a:t>
                </a:r>
                <a:r>
                  <a:rPr lang="en-CA" sz="2400" dirty="0">
                    <a:latin typeface="Bahnschrift" panose="020B0502040204020203" pitchFamily="34" charset="0"/>
                    <a:cs typeface="Cascadia Mono" panose="020B0609020000020004" pitchFamily="49" charset="0"/>
                  </a:rPr>
                  <a:t> </a:t>
                </a:r>
                <a14:m>
                  <m:oMath xmlns:m="http://schemas.openxmlformats.org/officeDocument/2006/math">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𝐿</m:t>
                    </m:r>
                    <m:d>
                      <m:dPr>
                        <m:ctrlPr>
                          <a:rPr lang="en-CA" sz="2400" b="0" i="1" smtClean="0">
                            <a:latin typeface="Cambria Math" panose="02040503050406030204" pitchFamily="18" charset="0"/>
                            <a:cs typeface="Cascadia Mono" panose="020B0609020000020004" pitchFamily="49" charset="0"/>
                          </a:rPr>
                        </m:ctrlPr>
                      </m:dPr>
                      <m:e>
                        <m:r>
                          <a:rPr lang="en-CA" sz="2400" b="1" i="1" smtClean="0">
                            <a:latin typeface="Cambria Math" panose="02040503050406030204" pitchFamily="18" charset="0"/>
                            <a:cs typeface="Cascadia Mono" panose="020B0609020000020004" pitchFamily="49" charset="0"/>
                          </a:rPr>
                          <m:t>𝒀</m:t>
                        </m:r>
                      </m:e>
                    </m:d>
                    <m:r>
                      <a:rPr lang="en-CA" sz="2400" b="1" i="1" smtClean="0">
                        <a:latin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cs typeface="Cascadia Mono" panose="020B0609020000020004" pitchFamily="49" charset="0"/>
                      </a:rPr>
                      <m:t>𝑈</m:t>
                    </m:r>
                    <m:d>
                      <m:dPr>
                        <m:ctrlPr>
                          <a:rPr lang="en-CA" sz="2400" b="0" i="1" smtClean="0">
                            <a:latin typeface="Cambria Math" panose="02040503050406030204" pitchFamily="18" charset="0"/>
                            <a:cs typeface="Cascadia Mono" panose="020B0609020000020004" pitchFamily="49" charset="0"/>
                          </a:rPr>
                        </m:ctrlPr>
                      </m:dPr>
                      <m:e>
                        <m:r>
                          <a:rPr lang="en-CA" sz="2400" b="1" i="1" smtClean="0">
                            <a:latin typeface="Cambria Math" panose="02040503050406030204" pitchFamily="18" charset="0"/>
                            <a:cs typeface="Cascadia Mono" panose="020B0609020000020004" pitchFamily="49" charset="0"/>
                          </a:rPr>
                          <m:t>𝒀</m:t>
                        </m:r>
                      </m:e>
                    </m:d>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for </a:t>
                </a:r>
                <a14:m>
                  <m:oMath xmlns:m="http://schemas.openxmlformats.org/officeDocument/2006/math">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latin typeface="Bahnschrift" panose="020B0502040204020203" pitchFamily="34" charset="0"/>
                    <a:cs typeface="Cascadia Mono" panose="020B0609020000020004" pitchFamily="49" charset="0"/>
                  </a:rPr>
                  <a:t>.</a:t>
                </a:r>
              </a:p>
              <a:p>
                <a:r>
                  <a:rPr lang="en-CA" sz="2400" dirty="0">
                    <a:latin typeface="Bahnschrift" panose="020B0502040204020203" pitchFamily="34" charset="0"/>
                    <a:cs typeface="Cascadia Mono" panose="020B0609020000020004" pitchFamily="49" charset="0"/>
                  </a:rPr>
                  <a:t>The goodness of the interval estimate depends on its </a:t>
                </a:r>
                <a:r>
                  <a:rPr lang="en-CA" sz="2400" b="1" dirty="0">
                    <a:latin typeface="Bahnschrift" panose="020B0502040204020203" pitchFamily="34" charset="0"/>
                    <a:cs typeface="Cascadia Mono" panose="020B0609020000020004" pitchFamily="49" charset="0"/>
                  </a:rPr>
                  <a:t>coverage probability</a:t>
                </a:r>
                <a:r>
                  <a:rPr lang="en-CA" sz="2400" dirty="0">
                    <a:latin typeface="Bahnschrift" panose="020B0502040204020203" pitchFamily="34" charset="0"/>
                    <a:cs typeface="Cascadia Mono" panose="020B0609020000020004" pitchFamily="49" charset="0"/>
                  </a:rPr>
                  <a:t>, or:</a:t>
                </a:r>
                <a:endParaRPr lang="en-CA" sz="2000" dirty="0">
                  <a:latin typeface="Bahnschrift" panose="020B0502040204020203" pitchFamily="34"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d>
                        <m:dPr>
                          <m:begChr m:val="["/>
                          <m:end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i="1">
                              <a:latin typeface="Cambria Math" panose="02040503050406030204" pitchFamily="18" charset="0"/>
                              <a:cs typeface="Cascadia Mono" panose="020B0609020000020004" pitchFamily="49" charset="0"/>
                            </a:rPr>
                            <m:t>𝐿</m:t>
                          </m:r>
                          <m:d>
                            <m:dPr>
                              <m:ctrlPr>
                                <a:rPr lang="en-CA" sz="2400" i="1">
                                  <a:latin typeface="Cambria Math" panose="02040503050406030204" pitchFamily="18" charset="0"/>
                                  <a:cs typeface="Cascadia Mono" panose="020B0609020000020004" pitchFamily="49" charset="0"/>
                                </a:rPr>
                              </m:ctrlPr>
                            </m:dPr>
                            <m:e>
                              <m:r>
                                <a:rPr lang="en-CA" sz="2400" b="1" i="1">
                                  <a:latin typeface="Cambria Math" panose="02040503050406030204" pitchFamily="18" charset="0"/>
                                  <a:cs typeface="Cascadia Mono" panose="020B0609020000020004" pitchFamily="49" charset="0"/>
                                </a:rPr>
                                <m:t>𝒀</m:t>
                              </m:r>
                            </m:e>
                          </m:d>
                          <m:r>
                            <a:rPr lang="en-CA" sz="2400" b="1" i="1">
                              <a:latin typeface="Cambria Math" panose="02040503050406030204" pitchFamily="18" charset="0"/>
                              <a:cs typeface="Cascadia Mono" panose="020B0609020000020004" pitchFamily="49" charset="0"/>
                            </a:rPr>
                            <m:t>, </m:t>
                          </m:r>
                          <m:r>
                            <a:rPr lang="en-CA" sz="2400" i="1">
                              <a:latin typeface="Cambria Math" panose="02040503050406030204" pitchFamily="18" charset="0"/>
                              <a:cs typeface="Cascadia Mono" panose="020B0609020000020004" pitchFamily="49" charset="0"/>
                            </a:rPr>
                            <m:t>𝑈</m:t>
                          </m:r>
                          <m:d>
                            <m:dPr>
                              <m:ctrlPr>
                                <a:rPr lang="en-CA" sz="2400" i="1">
                                  <a:latin typeface="Cambria Math" panose="02040503050406030204" pitchFamily="18" charset="0"/>
                                  <a:cs typeface="Cascadia Mono" panose="020B0609020000020004" pitchFamily="49" charset="0"/>
                                </a:rPr>
                              </m:ctrlPr>
                            </m:dPr>
                            <m:e>
                              <m:r>
                                <a:rPr lang="en-CA" sz="2400" b="1" i="1">
                                  <a:latin typeface="Cambria Math" panose="02040503050406030204" pitchFamily="18" charset="0"/>
                                  <a:cs typeface="Cascadia Mono" panose="020B0609020000020004" pitchFamily="49" charset="0"/>
                                </a:rPr>
                                <m:t>𝒀</m:t>
                              </m:r>
                            </m:e>
                          </m:d>
                        </m:e>
                      </m:d>
                      <m:r>
                        <a:rPr lang="en-CA" sz="2400" b="0" i="1" smtClean="0">
                          <a:latin typeface="Cambria Math" panose="02040503050406030204" pitchFamily="18" charset="0"/>
                          <a:cs typeface="Cascadia Mono" panose="020B0609020000020004" pitchFamily="49" charset="0"/>
                        </a:rPr>
                        <m:t>)</m:t>
                      </m:r>
                    </m:oMath>
                  </m:oMathPara>
                </a14:m>
                <a:endParaRPr lang="en-CA" sz="2400" dirty="0">
                  <a:latin typeface="Bahnschrift" panose="020B0502040204020203" pitchFamily="34" charset="0"/>
                  <a:cs typeface="Cascadia Mono" panose="020B0609020000020004" pitchFamily="49" charset="0"/>
                </a:endParaRPr>
              </a:p>
              <a:p>
                <a:r>
                  <a:rPr lang="en-CA" sz="2400" dirty="0">
                    <a:solidFill>
                      <a:srgbClr val="FF0000"/>
                    </a:solidFill>
                    <a:latin typeface="Bahnschrift" panose="020B0502040204020203" pitchFamily="34" charset="0"/>
                    <a:cs typeface="Cascadia Mono" panose="020B0609020000020004" pitchFamily="49" charset="0"/>
                  </a:rPr>
                  <a:t>Note: </a:t>
                </a:r>
                <a14:m>
                  <m:oMath xmlns:m="http://schemas.openxmlformats.org/officeDocument/2006/math">
                    <m:r>
                      <a:rPr lang="en-CA" sz="2400" i="1" smtClean="0">
                        <a:solidFill>
                          <a:srgbClr val="FF0000"/>
                        </a:solidFill>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solidFill>
                      <a:srgbClr val="FF0000"/>
                    </a:solidFill>
                    <a:latin typeface="Bahnschrift" panose="020B0502040204020203" pitchFamily="34" charset="0"/>
                    <a:cs typeface="Cascadia Mono" panose="020B0609020000020004" pitchFamily="49" charset="0"/>
                  </a:rPr>
                  <a:t> is static! We are trying to capture the true but unknown value of </a:t>
                </a:r>
                <a14:m>
                  <m:oMath xmlns:m="http://schemas.openxmlformats.org/officeDocument/2006/math">
                    <m:r>
                      <a:rPr lang="en-CA" sz="2400" i="1" smtClean="0">
                        <a:solidFill>
                          <a:srgbClr val="FF0000"/>
                        </a:solidFill>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solidFill>
                      <a:srgbClr val="FF0000"/>
                    </a:solidFill>
                    <a:latin typeface="Bahnschrift" panose="020B0502040204020203" pitchFamily="34" charset="0"/>
                    <a:cs typeface="Cascadia Mono" panose="020B0609020000020004" pitchFamily="49" charset="0"/>
                  </a:rPr>
                  <a:t> in the interval. This coverage probability across multiple interval estimates.</a:t>
                </a:r>
              </a:p>
              <a:p>
                <a:r>
                  <a:rPr lang="en-CA" sz="2400" dirty="0">
                    <a:latin typeface="Bahnschrift" panose="020B0502040204020203" pitchFamily="34" charset="0"/>
                    <a:cs typeface="Cascadia Mono" panose="020B0609020000020004" pitchFamily="49" charset="0"/>
                  </a:rPr>
                  <a:t>We want a set of rules to determine </a:t>
                </a:r>
                <a14:m>
                  <m:oMath xmlns:m="http://schemas.openxmlformats.org/officeDocument/2006/math">
                    <m:d>
                      <m:dPr>
                        <m:begChr m:val="["/>
                        <m:end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i="1">
                            <a:latin typeface="Cambria Math" panose="02040503050406030204" pitchFamily="18" charset="0"/>
                            <a:cs typeface="Cascadia Mono" panose="020B0609020000020004" pitchFamily="49" charset="0"/>
                          </a:rPr>
                          <m:t>𝐿</m:t>
                        </m:r>
                        <m:d>
                          <m:dPr>
                            <m:ctrlPr>
                              <a:rPr lang="en-CA" sz="2400" i="1">
                                <a:latin typeface="Cambria Math" panose="02040503050406030204" pitchFamily="18" charset="0"/>
                                <a:cs typeface="Cascadia Mono" panose="020B0609020000020004" pitchFamily="49" charset="0"/>
                              </a:rPr>
                            </m:ctrlPr>
                          </m:dPr>
                          <m:e>
                            <m:r>
                              <a:rPr lang="en-CA" sz="2400" b="1" i="1">
                                <a:latin typeface="Cambria Math" panose="02040503050406030204" pitchFamily="18" charset="0"/>
                                <a:cs typeface="Cascadia Mono" panose="020B0609020000020004" pitchFamily="49" charset="0"/>
                              </a:rPr>
                              <m:t>𝒀</m:t>
                            </m:r>
                          </m:e>
                        </m:d>
                        <m:r>
                          <a:rPr lang="en-CA" sz="2400" b="1" i="1">
                            <a:latin typeface="Cambria Math" panose="02040503050406030204" pitchFamily="18" charset="0"/>
                            <a:cs typeface="Cascadia Mono" panose="020B0609020000020004" pitchFamily="49" charset="0"/>
                          </a:rPr>
                          <m:t>, </m:t>
                        </m:r>
                        <m:r>
                          <a:rPr lang="en-CA" sz="2400" i="1">
                            <a:latin typeface="Cambria Math" panose="02040503050406030204" pitchFamily="18" charset="0"/>
                            <a:cs typeface="Cascadia Mono" panose="020B0609020000020004" pitchFamily="49" charset="0"/>
                          </a:rPr>
                          <m:t>𝑈</m:t>
                        </m:r>
                        <m:d>
                          <m:dPr>
                            <m:ctrlPr>
                              <a:rPr lang="en-CA" sz="2400" i="1">
                                <a:latin typeface="Cambria Math" panose="02040503050406030204" pitchFamily="18" charset="0"/>
                                <a:cs typeface="Cascadia Mono" panose="020B0609020000020004" pitchFamily="49" charset="0"/>
                              </a:rPr>
                            </m:ctrlPr>
                          </m:dPr>
                          <m:e>
                            <m:r>
                              <a:rPr lang="en-CA" sz="2400" b="1" i="1">
                                <a:latin typeface="Cambria Math" panose="02040503050406030204" pitchFamily="18" charset="0"/>
                                <a:cs typeface="Cascadia Mono" panose="020B0609020000020004" pitchFamily="49" charset="0"/>
                              </a:rPr>
                              <m:t>𝒀</m:t>
                            </m:r>
                          </m:e>
                        </m:d>
                      </m:e>
                    </m:d>
                  </m:oMath>
                </a14:m>
                <a:r>
                  <a:rPr lang="en-CA" sz="2400" dirty="0">
                    <a:latin typeface="Bahnschrift" panose="020B0502040204020203" pitchFamily="34" charset="0"/>
                    <a:cs typeface="Cascadia Mono" panose="020B0609020000020004" pitchFamily="49" charset="0"/>
                  </a:rPr>
                  <a:t> that gives large (but not 100%) coverage probabilities while also being as narrow as possible.</a:t>
                </a: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A </a:t>
                </a:r>
                <a14:m>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a:t>
                </a:r>
                <a:r>
                  <a:rPr lang="en-CA" sz="2400" b="1" dirty="0">
                    <a:latin typeface="Bahnschrift" panose="020B0502040204020203" pitchFamily="34" charset="0"/>
                    <a:cs typeface="Cascadia Mono" panose="020B0609020000020004" pitchFamily="49" charset="0"/>
                  </a:rPr>
                  <a:t>confidence interval </a:t>
                </a:r>
                <a:r>
                  <a:rPr lang="en-CA" sz="2400" dirty="0">
                    <a:latin typeface="Bahnschrift" panose="020B0502040204020203" pitchFamily="34" charset="0"/>
                    <a:cs typeface="Cascadia Mono" panose="020B0609020000020004" pitchFamily="49" charset="0"/>
                  </a:rPr>
                  <a:t>is one with coverage probability </a:t>
                </a:r>
                <a14:m>
                  <m:oMath xmlns:m="http://schemas.openxmlformats.org/officeDocument/2006/math">
                    <m:r>
                      <a:rPr lang="en-CA" sz="2400" b="1" i="1" smtClean="0">
                        <a:latin typeface="Cambria Math" panose="02040503050406030204" pitchFamily="18" charset="0"/>
                        <a:cs typeface="Cascadia Mono" panose="020B0609020000020004" pitchFamily="49" charset="0"/>
                      </a:rPr>
                      <m:t>𝒑</m:t>
                    </m:r>
                  </m:oMath>
                </a14:m>
                <a:r>
                  <a:rPr lang="en-CA" sz="2400" dirty="0">
                    <a:latin typeface="Bahnschrift" panose="020B0502040204020203" pitchFamily="34" charset="0"/>
                    <a:cs typeface="Cascadia Mono" panose="020B0609020000020004" pitchFamily="49" charset="0"/>
                  </a:rPr>
                  <a:t>. </a:t>
                </a:r>
                <a14:m>
                  <m:oMath xmlns:m="http://schemas.openxmlformats.org/officeDocument/2006/math">
                    <m:r>
                      <a:rPr lang="en-CA" sz="2400" b="1" i="1">
                        <a:latin typeface="Cambria Math" panose="02040503050406030204" pitchFamily="18" charset="0"/>
                        <a:cs typeface="Cascadia Mono" panose="020B0609020000020004" pitchFamily="49" charset="0"/>
                      </a:rPr>
                      <m:t>𝒑</m:t>
                    </m:r>
                  </m:oMath>
                </a14:m>
                <a:r>
                  <a:rPr lang="en-CA" sz="2400" dirty="0">
                    <a:latin typeface="Bahnschrift" panose="020B0502040204020203" pitchFamily="34" charset="0"/>
                    <a:cs typeface="Cascadia Mono" panose="020B0609020000020004" pitchFamily="49" charset="0"/>
                  </a:rPr>
                  <a:t> is also known as the </a:t>
                </a:r>
                <a:r>
                  <a:rPr lang="en-CA" sz="2400" b="1" dirty="0">
                    <a:latin typeface="Bahnschrift" panose="020B0502040204020203" pitchFamily="34" charset="0"/>
                    <a:cs typeface="Cascadia Mono" panose="020B0609020000020004" pitchFamily="49" charset="0"/>
                  </a:rPr>
                  <a:t>confidence coefficient</a:t>
                </a:r>
                <a:r>
                  <a:rPr lang="en-CA" sz="2400" dirty="0">
                    <a:latin typeface="Bahnschrift" panose="020B0502040204020203" pitchFamily="34" charset="0"/>
                    <a:cs typeface="Cascadia Mono" panose="020B0609020000020004" pitchFamily="49" charset="0"/>
                  </a:rPr>
                  <a:t>.</a:t>
                </a:r>
              </a:p>
            </p:txBody>
          </p:sp>
        </mc:Choice>
        <mc:Fallback xmlns="">
          <p:sp>
            <p:nvSpPr>
              <p:cNvPr id="7" name="Content Placeholder 6">
                <a:extLst>
                  <a:ext uri="{FF2B5EF4-FFF2-40B4-BE49-F238E27FC236}">
                    <a16:creationId xmlns:a16="http://schemas.microsoft.com/office/drawing/2014/main" id="{D35BD48E-F1AE-435D-6BC3-357DAFE2D629}"/>
                  </a:ext>
                </a:extLst>
              </p:cNvPr>
              <p:cNvSpPr>
                <a:spLocks noGrp="1" noRot="1" noChangeAspect="1" noMove="1" noResize="1" noEditPoints="1" noAdjustHandles="1" noChangeArrowheads="1" noChangeShapeType="1" noTextEdit="1"/>
              </p:cNvSpPr>
              <p:nvPr>
                <p:ph idx="1"/>
              </p:nvPr>
            </p:nvSpPr>
            <p:spPr>
              <a:xfrm>
                <a:off x="838200" y="1825625"/>
                <a:ext cx="10822858" cy="4351338"/>
              </a:xfrm>
              <a:blipFill>
                <a:blip r:embed="rId2"/>
                <a:stretch>
                  <a:fillRect l="-789" t="-2241" r="-845" b="-3081"/>
                </a:stretch>
              </a:blipFill>
            </p:spPr>
            <p:txBody>
              <a:bodyPr/>
              <a:lstStyle/>
              <a:p>
                <a:r>
                  <a:rPr lang="en-CA">
                    <a:noFill/>
                  </a:rPr>
                  <a:t> </a:t>
                </a:r>
              </a:p>
            </p:txBody>
          </p:sp>
        </mc:Fallback>
      </mc:AlternateContent>
    </p:spTree>
    <p:extLst>
      <p:ext uri="{BB962C8B-B14F-4D97-AF65-F5344CB8AC3E}">
        <p14:creationId xmlns:p14="http://schemas.microsoft.com/office/powerpoint/2010/main" val="262897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8265-6389-7589-9CD0-5FA31DE9B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19FC5-61EA-2D49-F2EF-029C68DC2986}"/>
              </a:ext>
            </a:extLst>
          </p:cNvPr>
          <p:cNvSpPr>
            <a:spLocks noGrp="1"/>
          </p:cNvSpPr>
          <p:nvPr>
            <p:ph type="title"/>
          </p:nvPr>
        </p:nvSpPr>
        <p:spPr>
          <a:xfrm>
            <a:off x="1075763" y="925869"/>
            <a:ext cx="3211102" cy="5186516"/>
          </a:xfrm>
        </p:spPr>
        <p:txBody>
          <a:bodyPr>
            <a:normAutofit/>
          </a:bodyPr>
          <a:lstStyle/>
          <a:p>
            <a:r>
              <a:rPr lang="en-CA" sz="8000" dirty="0">
                <a:latin typeface="Bahnschrift" panose="020B0502040204020203" pitchFamily="34" charset="0"/>
                <a:ea typeface="Cambria Math" panose="02040503050406030204" pitchFamily="18" charset="0"/>
                <a:cs typeface="Cascadia Code" panose="020B0609020000020004" pitchFamily="49" charset="0"/>
              </a:rPr>
              <a:t>JOIN THE STATS CLUB</a:t>
            </a:r>
          </a:p>
        </p:txBody>
      </p:sp>
      <p:sp>
        <p:nvSpPr>
          <p:cNvPr id="5" name="Rectangle 4">
            <a:extLst>
              <a:ext uri="{FF2B5EF4-FFF2-40B4-BE49-F238E27FC236}">
                <a16:creationId xmlns:a16="http://schemas.microsoft.com/office/drawing/2014/main" id="{3AF49CC8-A449-ECA3-C98F-03049314383F}"/>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9081513A-37A9-DB46-6929-204321F4C3BF}"/>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pic>
        <p:nvPicPr>
          <p:cNvPr id="13" name="Picture 12">
            <a:extLst>
              <a:ext uri="{FF2B5EF4-FFF2-40B4-BE49-F238E27FC236}">
                <a16:creationId xmlns:a16="http://schemas.microsoft.com/office/drawing/2014/main" id="{CB35D301-8EFE-E522-8C5B-3369B5A7A6E8}"/>
              </a:ext>
            </a:extLst>
          </p:cNvPr>
          <p:cNvPicPr>
            <a:picLocks noChangeAspect="1"/>
          </p:cNvPicPr>
          <p:nvPr/>
        </p:nvPicPr>
        <p:blipFill>
          <a:blip r:embed="rId2"/>
          <a:stretch>
            <a:fillRect/>
          </a:stretch>
        </p:blipFill>
        <p:spPr>
          <a:xfrm>
            <a:off x="5069496" y="633412"/>
            <a:ext cx="5938587" cy="5591175"/>
          </a:xfrm>
          <a:prstGeom prst="rect">
            <a:avLst/>
          </a:prstGeom>
        </p:spPr>
      </p:pic>
    </p:spTree>
    <p:extLst>
      <p:ext uri="{BB962C8B-B14F-4D97-AF65-F5344CB8AC3E}">
        <p14:creationId xmlns:p14="http://schemas.microsoft.com/office/powerpoint/2010/main" val="2111232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C6C-2DD3-A50B-BCC1-604883B30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7020A-BD6F-9172-5017-7FBA6433027E}"/>
              </a:ext>
            </a:extLst>
          </p:cNvPr>
          <p:cNvSpPr>
            <a:spLocks noGrp="1"/>
          </p:cNvSpPr>
          <p:nvPr>
            <p:ph type="title"/>
          </p:nvPr>
        </p:nvSpPr>
        <p:spPr>
          <a:xfrm>
            <a:off x="838200" y="318304"/>
            <a:ext cx="10515600" cy="1325563"/>
          </a:xfrm>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Constructing Confidence Intervals</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F2F145BC-98D0-86F9-9923-780FA2557462}"/>
                  </a:ext>
                </a:extLst>
              </p:cNvPr>
              <p:cNvSpPr>
                <a:spLocks noGrp="1"/>
              </p:cNvSpPr>
              <p:nvPr>
                <p:ph idx="1"/>
              </p:nvPr>
            </p:nvSpPr>
            <p:spPr/>
            <p:txBody>
              <a:bodyPr>
                <a:normAutofit/>
              </a:bodyPr>
              <a:lstStyle/>
              <a:p>
                <a:pPr marL="514350" indent="-514350">
                  <a:buFont typeface="+mj-lt"/>
                  <a:buAutoNum type="arabicPeriod"/>
                </a:pPr>
                <a:r>
                  <a:rPr lang="en-CA" sz="2400" dirty="0">
                    <a:latin typeface="Bahnschrift" panose="020B0502040204020203" pitchFamily="34" charset="0"/>
                  </a:rPr>
                  <a:t>Use the correct (approximate) </a:t>
                </a:r>
                <a:r>
                  <a:rPr lang="en-CA" sz="2400" b="1" dirty="0">
                    <a:latin typeface="Bahnschrift" panose="020B0502040204020203" pitchFamily="34" charset="0"/>
                  </a:rPr>
                  <a:t>pivotal quantity </a:t>
                </a:r>
                <a:r>
                  <a:rPr lang="en-CA" sz="2400" dirty="0">
                    <a:latin typeface="Bahnschrift" panose="020B0502040204020203" pitchFamily="34" charset="0"/>
                  </a:rPr>
                  <a:t>for the job. </a:t>
                </a:r>
              </a:p>
              <a:p>
                <a:pPr marL="514350" indent="-514350">
                  <a:buFont typeface="+mj-lt"/>
                  <a:buAutoNum type="arabicPeriod"/>
                </a:pPr>
                <a:r>
                  <a:rPr lang="en-CA" sz="2400" dirty="0">
                    <a:latin typeface="Bahnschrift" panose="020B0502040204020203" pitchFamily="34" charset="0"/>
                  </a:rPr>
                  <a:t>To later extract a </a:t>
                </a:r>
                <a14:m>
                  <m:oMath xmlns:m="http://schemas.openxmlformats.org/officeDocument/2006/math">
                    <m:r>
                      <a:rPr lang="en-CA" sz="2400" b="0" i="1" smtClean="0">
                        <a:latin typeface="Cambria Math" panose="02040503050406030204" pitchFamily="18" charset="0"/>
                      </a:rPr>
                      <m:t>100</m:t>
                    </m:r>
                    <m:r>
                      <a:rPr lang="en-CA" sz="2400" b="0" i="1" smtClean="0">
                        <a:latin typeface="Cambria Math" panose="02040503050406030204" pitchFamily="18" charset="0"/>
                      </a:rPr>
                      <m:t>𝑝</m:t>
                    </m:r>
                    <m:r>
                      <a:rPr lang="en-CA" sz="2400" b="0" i="1" smtClean="0">
                        <a:latin typeface="Cambria Math" panose="02040503050406030204" pitchFamily="18" charset="0"/>
                      </a:rPr>
                      <m:t>% </m:t>
                    </m:r>
                  </m:oMath>
                </a14:m>
                <a:r>
                  <a:rPr lang="en-CA" sz="2400" dirty="0">
                    <a:latin typeface="Bahnschrift" panose="020B0502040204020203" pitchFamily="34" charset="0"/>
                  </a:rPr>
                  <a:t>CI, start with </a:t>
                </a:r>
                <a14:m>
                  <m:oMath xmlns:m="http://schemas.openxmlformats.org/officeDocument/2006/math">
                    <m:r>
                      <a:rPr lang="en-CA" sz="2400" b="0" i="1" smtClean="0">
                        <a:latin typeface="Cambria Math" panose="02040503050406030204" pitchFamily="18" charset="0"/>
                      </a:rPr>
                      <m:t>𝑝</m:t>
                    </m:r>
                    <m:r>
                      <a:rPr lang="en-CA" sz="2400" b="0" i="1" smtClean="0">
                        <a:latin typeface="Cambria Math" panose="02040503050406030204" pitchFamily="18" charset="0"/>
                      </a:rPr>
                      <m:t>=</m:t>
                    </m:r>
                    <m:r>
                      <a:rPr lang="en-CA" sz="2400" b="0" i="1" smtClean="0">
                        <a:latin typeface="Cambria Math" panose="02040503050406030204" pitchFamily="18" charset="0"/>
                      </a:rPr>
                      <m:t>𝑃</m:t>
                    </m:r>
                    <m:r>
                      <a:rPr lang="en-CA" sz="2400" b="0" i="1" smtClean="0">
                        <a:latin typeface="Cambria Math" panose="02040503050406030204" pitchFamily="18" charset="0"/>
                      </a:rPr>
                      <m:t>(</m:t>
                    </m:r>
                    <m:r>
                      <a:rPr lang="en-CA" sz="2400" b="0" i="1" smtClean="0">
                        <a:latin typeface="Cambria Math" panose="02040503050406030204" pitchFamily="18" charset="0"/>
                      </a:rPr>
                      <m:t>𝑎</m:t>
                    </m:r>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𝑔</m:t>
                    </m:r>
                    <m:r>
                      <a:rPr lang="en-CA" sz="2400" b="0" i="1" smtClean="0">
                        <a:latin typeface="Cambria Math" panose="02040503050406030204" pitchFamily="18" charset="0"/>
                        <a:ea typeface="Cambria Math" panose="02040503050406030204" pitchFamily="18" charset="0"/>
                      </a:rPr>
                      <m:t>(</m:t>
                    </m:r>
                    <m:r>
                      <a:rPr lang="en-CA" sz="2400" b="1" i="1" smtClean="0">
                        <a:latin typeface="Cambria Math" panose="02040503050406030204" pitchFamily="18" charset="0"/>
                        <a:ea typeface="Cambria Math" panose="02040503050406030204" pitchFamily="18" charset="0"/>
                      </a:rPr>
                      <m:t>𝒀</m:t>
                    </m:r>
                    <m:r>
                      <a:rPr lang="en-CA" sz="2400" b="1" i="1" smtClean="0">
                        <a:latin typeface="Cambria Math" panose="02040503050406030204" pitchFamily="18" charset="0"/>
                        <a:ea typeface="Cambria Math" panose="02040503050406030204" pitchFamily="18" charset="0"/>
                      </a:rPr>
                      <m:t>;</m:t>
                    </m:r>
                    <m:r>
                      <a:rPr lang="en-CA" sz="2400" i="1" smtClean="0">
                        <a:latin typeface="Cambria Math" panose="02040503050406030204" pitchFamily="18" charset="0"/>
                        <a:ea typeface="Cambria Math" panose="02040503050406030204" pitchFamily="18" charset="0"/>
                      </a:rPr>
                      <m:t>𝜃</m:t>
                    </m:r>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𝑏</m:t>
                    </m:r>
                    <m:r>
                      <a:rPr lang="en-CA" sz="2400" b="0" i="1" smtClean="0">
                        <a:latin typeface="Cambria Math" panose="02040503050406030204" pitchFamily="18" charset="0"/>
                        <a:ea typeface="Cambria Math" panose="02040503050406030204" pitchFamily="18" charset="0"/>
                      </a:rPr>
                      <m:t>)</m:t>
                    </m:r>
                  </m:oMath>
                </a14:m>
                <a:r>
                  <a:rPr lang="en-CA" sz="2400" dirty="0">
                    <a:latin typeface="Bahnschrift" panose="020B0502040204020203" pitchFamily="34" charset="0"/>
                  </a:rPr>
                  <a:t>. As </a:t>
                </a:r>
                <a14:m>
                  <m:oMath xmlns:m="http://schemas.openxmlformats.org/officeDocument/2006/math">
                    <m:r>
                      <a:rPr lang="en-CA" sz="2400" i="1">
                        <a:latin typeface="Cambria Math" panose="02040503050406030204" pitchFamily="18" charset="0"/>
                        <a:ea typeface="Cambria Math" panose="02040503050406030204" pitchFamily="18" charset="0"/>
                      </a:rPr>
                      <m:t>𝑔</m:t>
                    </m:r>
                    <m:d>
                      <m:dPr>
                        <m:ctrlPr>
                          <a:rPr lang="en-CA" sz="2400" i="1">
                            <a:latin typeface="Cambria Math" panose="02040503050406030204" pitchFamily="18" charset="0"/>
                            <a:ea typeface="Cambria Math" panose="02040503050406030204" pitchFamily="18" charset="0"/>
                          </a:rPr>
                        </m:ctrlPr>
                      </m:dPr>
                      <m:e>
                        <m:r>
                          <a:rPr lang="en-CA" sz="2400" b="1" i="1">
                            <a:latin typeface="Cambria Math" panose="02040503050406030204" pitchFamily="18" charset="0"/>
                            <a:ea typeface="Cambria Math" panose="02040503050406030204" pitchFamily="18" charset="0"/>
                          </a:rPr>
                          <m:t>𝒀</m:t>
                        </m:r>
                        <m:r>
                          <a:rPr lang="en-CA" sz="2400" b="1" i="1">
                            <a:latin typeface="Cambria Math" panose="02040503050406030204" pitchFamily="18" charset="0"/>
                            <a:ea typeface="Cambria Math" panose="02040503050406030204" pitchFamily="18" charset="0"/>
                          </a:rPr>
                          <m:t>;</m:t>
                        </m:r>
                        <m:r>
                          <a:rPr lang="en-CA" sz="2400" i="1">
                            <a:latin typeface="Cambria Math" panose="02040503050406030204" pitchFamily="18" charset="0"/>
                            <a:ea typeface="Cambria Math" panose="02040503050406030204" pitchFamily="18" charset="0"/>
                          </a:rPr>
                          <m:t>𝜃</m:t>
                        </m:r>
                      </m:e>
                    </m:d>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𝑄</m:t>
                    </m:r>
                  </m:oMath>
                </a14:m>
                <a:r>
                  <a:rPr lang="en-CA" sz="2400" dirty="0">
                    <a:latin typeface="Bahnschrift" panose="020B0502040204020203" pitchFamily="34" charset="0"/>
                  </a:rPr>
                  <a:t> has known distribution, </a:t>
                </a:r>
                <a:r>
                  <a:rPr lang="en-CA" sz="2400" b="1" dirty="0">
                    <a:latin typeface="Bahnschrift" panose="020B0502040204020203" pitchFamily="34" charset="0"/>
                  </a:rPr>
                  <a:t>determine quantiles </a:t>
                </a:r>
                <a14:m>
                  <m:oMath xmlns:m="http://schemas.openxmlformats.org/officeDocument/2006/math">
                    <m:r>
                      <a:rPr lang="en-CA" sz="2400" b="1" i="1" smtClean="0">
                        <a:latin typeface="Cambria Math" panose="02040503050406030204" pitchFamily="18" charset="0"/>
                      </a:rPr>
                      <m:t>𝒂</m:t>
                    </m:r>
                    <m:r>
                      <a:rPr lang="en-CA" sz="2400" b="1" i="1" smtClean="0">
                        <a:latin typeface="Cambria Math" panose="02040503050406030204" pitchFamily="18" charset="0"/>
                      </a:rPr>
                      <m:t>,</m:t>
                    </m:r>
                    <m:r>
                      <a:rPr lang="en-CA" sz="2400" b="1" i="1" smtClean="0">
                        <a:latin typeface="Cambria Math" panose="02040503050406030204" pitchFamily="18" charset="0"/>
                      </a:rPr>
                      <m:t>𝒃</m:t>
                    </m:r>
                  </m:oMath>
                </a14:m>
                <a:r>
                  <a:rPr lang="en-CA" sz="2400" dirty="0">
                    <a:latin typeface="Bahnschrift" panose="020B0502040204020203" pitchFamily="34" charset="0"/>
                  </a:rPr>
                  <a:t>.</a:t>
                </a:r>
              </a:p>
              <a:p>
                <a:pPr lvl="1"/>
                <a:r>
                  <a:rPr lang="en-CA" sz="2000" dirty="0">
                    <a:latin typeface="Bahnschrift" panose="020B0502040204020203" pitchFamily="34" charset="0"/>
                  </a:rPr>
                  <a:t>Probably </a:t>
                </a:r>
                <a14:m>
                  <m:oMath xmlns:m="http://schemas.openxmlformats.org/officeDocument/2006/math">
                    <m:f>
                      <m:fPr>
                        <m:ctrlPr>
                          <a:rPr lang="en-CA" sz="2000" i="1" smtClean="0">
                            <a:latin typeface="Cambria Math" panose="02040503050406030204" pitchFamily="18" charset="0"/>
                          </a:rPr>
                        </m:ctrlPr>
                      </m:fPr>
                      <m:num>
                        <m:r>
                          <a:rPr lang="en-CA" sz="2000" b="0" i="1" smtClean="0">
                            <a:latin typeface="Cambria Math" panose="02040503050406030204" pitchFamily="18" charset="0"/>
                          </a:rPr>
                          <m:t>1−</m:t>
                        </m:r>
                        <m:r>
                          <a:rPr lang="en-CA" sz="2000" b="0" i="1" smtClean="0">
                            <a:latin typeface="Cambria Math" panose="02040503050406030204" pitchFamily="18" charset="0"/>
                          </a:rPr>
                          <m:t>𝑝</m:t>
                        </m:r>
                      </m:num>
                      <m:den>
                        <m:r>
                          <a:rPr lang="en-CA" sz="2000" b="0" i="1" smtClean="0">
                            <a:latin typeface="Cambria Math" panose="02040503050406030204" pitchFamily="18" charset="0"/>
                          </a:rPr>
                          <m:t>2</m:t>
                        </m:r>
                      </m:den>
                    </m:f>
                    <m:r>
                      <a:rPr lang="en-CA" sz="2000" b="0" i="1" smtClean="0">
                        <a:latin typeface="Cambria Math" panose="02040503050406030204" pitchFamily="18" charset="0"/>
                      </a:rPr>
                      <m:t>=</m:t>
                    </m:r>
                    <m:r>
                      <a:rPr lang="en-CA" sz="2000" b="0" i="1" smtClean="0">
                        <a:latin typeface="Cambria Math" panose="02040503050406030204" pitchFamily="18" charset="0"/>
                      </a:rPr>
                      <m:t>𝑃</m:t>
                    </m:r>
                    <m:r>
                      <a:rPr lang="en-CA" sz="2000" b="0" i="1" smtClean="0">
                        <a:latin typeface="Cambria Math" panose="02040503050406030204" pitchFamily="18" charset="0"/>
                      </a:rPr>
                      <m:t>(</m:t>
                    </m:r>
                    <m:r>
                      <a:rPr lang="en-CA" sz="2000" b="0" i="1" smtClean="0">
                        <a:latin typeface="Cambria Math" panose="02040503050406030204" pitchFamily="18" charset="0"/>
                      </a:rPr>
                      <m:t>𝑄</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𝑎</m:t>
                    </m:r>
                    <m:r>
                      <a:rPr lang="en-CA" sz="2000" b="0" i="1" smtClean="0">
                        <a:latin typeface="Cambria Math" panose="02040503050406030204" pitchFamily="18" charset="0"/>
                        <a:ea typeface="Cambria Math" panose="02040503050406030204" pitchFamily="18" charset="0"/>
                      </a:rPr>
                      <m:t>)</m:t>
                    </m:r>
                  </m:oMath>
                </a14:m>
                <a:r>
                  <a:rPr lang="en-CA" sz="2000" dirty="0">
                    <a:latin typeface="Bahnschrift" panose="020B0502040204020203" pitchFamily="34" charset="0"/>
                  </a:rPr>
                  <a:t> and </a:t>
                </a:r>
                <a14:m>
                  <m:oMath xmlns:m="http://schemas.openxmlformats.org/officeDocument/2006/math">
                    <m:f>
                      <m:fPr>
                        <m:ctrlPr>
                          <a:rPr lang="en-CA" sz="2000" i="1">
                            <a:latin typeface="Cambria Math" panose="02040503050406030204" pitchFamily="18" charset="0"/>
                          </a:rPr>
                        </m:ctrlPr>
                      </m:fPr>
                      <m:num>
                        <m:r>
                          <a:rPr lang="en-CA" sz="2000" i="1">
                            <a:latin typeface="Cambria Math" panose="02040503050406030204" pitchFamily="18" charset="0"/>
                          </a:rPr>
                          <m:t>1−</m:t>
                        </m:r>
                        <m:r>
                          <a:rPr lang="en-CA" sz="2000" i="1">
                            <a:latin typeface="Cambria Math" panose="02040503050406030204" pitchFamily="18" charset="0"/>
                          </a:rPr>
                          <m:t>𝑝</m:t>
                        </m:r>
                      </m:num>
                      <m:den>
                        <m:r>
                          <a:rPr lang="en-CA" sz="2000" i="1">
                            <a:latin typeface="Cambria Math" panose="02040503050406030204" pitchFamily="18" charset="0"/>
                          </a:rPr>
                          <m:t>2</m:t>
                        </m:r>
                      </m:den>
                    </m:f>
                    <m:r>
                      <a:rPr lang="en-CA" sz="2000" i="1">
                        <a:latin typeface="Cambria Math" panose="02040503050406030204" pitchFamily="18" charset="0"/>
                      </a:rPr>
                      <m:t>=</m:t>
                    </m:r>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i="1">
                            <a:latin typeface="Cambria Math" panose="02040503050406030204" pitchFamily="18" charset="0"/>
                          </a:rPr>
                          <m:t>𝑄</m:t>
                        </m:r>
                        <m:r>
                          <a:rPr lang="en-CA" sz="2000" i="1">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rPr>
                          <m:t>𝑏</m:t>
                        </m:r>
                      </m:e>
                    </m:d>
                  </m:oMath>
                </a14:m>
                <a:r>
                  <a:rPr lang="en-CA" sz="2000" dirty="0">
                    <a:latin typeface="Bahnschrift" panose="020B0502040204020203" pitchFamily="34" charset="0"/>
                  </a:rPr>
                  <a:t> or something similar. This leaves you with </a:t>
                </a:r>
                <a14:m>
                  <m:oMath xmlns:m="http://schemas.openxmlformats.org/officeDocument/2006/math">
                    <m:r>
                      <a:rPr lang="en-CA" sz="2000" i="1">
                        <a:latin typeface="Cambria Math" panose="02040503050406030204" pitchFamily="18" charset="0"/>
                      </a:rPr>
                      <m:t>𝑃</m:t>
                    </m:r>
                    <m:d>
                      <m:dPr>
                        <m:ctrlPr>
                          <a:rPr lang="en-CA" sz="2000" i="1">
                            <a:latin typeface="Cambria Math" panose="02040503050406030204" pitchFamily="18" charset="0"/>
                          </a:rPr>
                        </m:ctrlPr>
                      </m:dPr>
                      <m:e>
                        <m:r>
                          <a:rPr lang="en-CA" sz="2000" b="0" i="1" smtClean="0">
                            <a:latin typeface="Cambria Math" panose="02040503050406030204" pitchFamily="18" charset="0"/>
                          </a:rPr>
                          <m:t>𝑎</m:t>
                        </m:r>
                        <m:r>
                          <a:rPr lang="en-CA" sz="2000" i="1">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𝑄</m:t>
                        </m:r>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𝑏</m:t>
                        </m:r>
                      </m:e>
                    </m:d>
                    <m:r>
                      <a:rPr lang="en-CA" sz="2000" b="0" i="1" smtClean="0">
                        <a:latin typeface="Cambria Math" panose="02040503050406030204" pitchFamily="18" charset="0"/>
                        <a:ea typeface="Cambria Math" panose="02040503050406030204" pitchFamily="18" charset="0"/>
                      </a:rPr>
                      <m:t>=</m:t>
                    </m:r>
                    <m:r>
                      <a:rPr lang="en-CA" sz="2000" b="0" i="1" smtClean="0">
                        <a:latin typeface="Cambria Math" panose="02040503050406030204" pitchFamily="18" charset="0"/>
                        <a:ea typeface="Cambria Math" panose="02040503050406030204" pitchFamily="18" charset="0"/>
                      </a:rPr>
                      <m:t>𝑝</m:t>
                    </m:r>
                  </m:oMath>
                </a14:m>
                <a:r>
                  <a:rPr lang="en-CA" sz="2000" dirty="0">
                    <a:latin typeface="Bahnschrift" panose="020B0502040204020203" pitchFamily="34" charset="0"/>
                  </a:rPr>
                  <a:t> as needed. </a:t>
                </a:r>
              </a:p>
              <a:p>
                <a:pPr lvl="1"/>
                <a:r>
                  <a:rPr lang="en-CA" sz="2000" dirty="0">
                    <a:latin typeface="Bahnschrift" panose="020B0502040204020203" pitchFamily="34" charset="0"/>
                  </a:rPr>
                  <a:t>For normal and T-distributions, it’s going to be symmetric to minimize the interval length. Thus, </a:t>
                </a:r>
                <a14:m>
                  <m:oMath xmlns:m="http://schemas.openxmlformats.org/officeDocument/2006/math">
                    <m:r>
                      <a:rPr lang="en-CA" sz="2000" b="0" i="1" smtClean="0">
                        <a:latin typeface="Cambria Math" panose="02040503050406030204" pitchFamily="18" charset="0"/>
                      </a:rPr>
                      <m:t>𝑎</m:t>
                    </m:r>
                    <m:r>
                      <a:rPr lang="en-CA" sz="2000" b="0" i="1" smtClean="0">
                        <a:latin typeface="Cambria Math" panose="02040503050406030204" pitchFamily="18" charset="0"/>
                      </a:rPr>
                      <m:t>=−</m:t>
                    </m:r>
                    <m:r>
                      <a:rPr lang="en-CA" sz="2000" b="0" i="1" smtClean="0">
                        <a:latin typeface="Cambria Math" panose="02040503050406030204" pitchFamily="18" charset="0"/>
                      </a:rPr>
                      <m:t>𝑏</m:t>
                    </m:r>
                  </m:oMath>
                </a14:m>
                <a:r>
                  <a:rPr lang="en-CA" sz="2000" dirty="0">
                    <a:latin typeface="Bahnschrift" panose="020B0502040204020203" pitchFamily="34" charset="0"/>
                  </a:rPr>
                  <a:t>.</a:t>
                </a:r>
              </a:p>
              <a:p>
                <a:pPr marL="457200" indent="-457200">
                  <a:buFont typeface="+mj-lt"/>
                  <a:buAutoNum type="arabicPeriod"/>
                </a:pPr>
                <a:r>
                  <a:rPr lang="en-CA" sz="2400" dirty="0">
                    <a:latin typeface="Bahnschrift" panose="020B0502040204020203" pitchFamily="34" charset="0"/>
                  </a:rPr>
                  <a:t>Isolate </a:t>
                </a:r>
                <a14:m>
                  <m:oMath xmlns:m="http://schemas.openxmlformats.org/officeDocument/2006/math">
                    <m:r>
                      <a:rPr lang="en-CA" sz="2400" i="1" smtClean="0">
                        <a:latin typeface="Cambria Math" panose="02040503050406030204" pitchFamily="18" charset="0"/>
                        <a:ea typeface="Cambria Math" panose="02040503050406030204" pitchFamily="18" charset="0"/>
                      </a:rPr>
                      <m:t>𝜃</m:t>
                    </m:r>
                  </m:oMath>
                </a14:m>
                <a:r>
                  <a:rPr lang="en-CA" sz="2400" dirty="0">
                    <a:latin typeface="Bahnschrift" panose="020B0502040204020203" pitchFamily="34" charset="0"/>
                  </a:rPr>
                  <a:t> from </a:t>
                </a:r>
                <a14:m>
                  <m:oMath xmlns:m="http://schemas.openxmlformats.org/officeDocument/2006/math">
                    <m:r>
                      <a:rPr lang="en-CA" sz="2400" i="1">
                        <a:latin typeface="Cambria Math" panose="02040503050406030204" pitchFamily="18" charset="0"/>
                        <a:ea typeface="Cambria Math" panose="02040503050406030204" pitchFamily="18" charset="0"/>
                      </a:rPr>
                      <m:t>𝑔</m:t>
                    </m:r>
                    <m:r>
                      <a:rPr lang="en-CA" sz="2400" i="1">
                        <a:latin typeface="Cambria Math" panose="02040503050406030204" pitchFamily="18" charset="0"/>
                        <a:ea typeface="Cambria Math" panose="02040503050406030204" pitchFamily="18" charset="0"/>
                      </a:rPr>
                      <m:t>(</m:t>
                    </m:r>
                    <m:r>
                      <a:rPr lang="en-CA" sz="2400" b="1" i="1">
                        <a:latin typeface="Cambria Math" panose="02040503050406030204" pitchFamily="18" charset="0"/>
                        <a:ea typeface="Cambria Math" panose="02040503050406030204" pitchFamily="18" charset="0"/>
                      </a:rPr>
                      <m:t>𝒀</m:t>
                    </m:r>
                    <m:r>
                      <a:rPr lang="en-CA" sz="2400" b="1" i="1">
                        <a:latin typeface="Cambria Math" panose="02040503050406030204" pitchFamily="18" charset="0"/>
                        <a:ea typeface="Cambria Math" panose="02040503050406030204" pitchFamily="18" charset="0"/>
                      </a:rPr>
                      <m:t>;</m:t>
                    </m:r>
                    <m:r>
                      <a:rPr lang="en-CA" sz="2400" i="1">
                        <a:latin typeface="Cambria Math" panose="02040503050406030204" pitchFamily="18" charset="0"/>
                        <a:ea typeface="Cambria Math" panose="02040503050406030204" pitchFamily="18" charset="0"/>
                      </a:rPr>
                      <m:t>𝜃</m:t>
                    </m:r>
                    <m:r>
                      <a:rPr lang="en-CA" sz="2400" i="1">
                        <a:latin typeface="Cambria Math" panose="02040503050406030204" pitchFamily="18" charset="0"/>
                        <a:ea typeface="Cambria Math" panose="02040503050406030204" pitchFamily="18" charset="0"/>
                      </a:rPr>
                      <m:t>)</m:t>
                    </m:r>
                  </m:oMath>
                </a14:m>
                <a:r>
                  <a:rPr lang="en-CA" sz="2400" dirty="0">
                    <a:latin typeface="Bahnschrift" panose="020B0502040204020203" pitchFamily="34" charset="0"/>
                  </a:rPr>
                  <a:t>, moving them across the inequalities as needed.</a:t>
                </a:r>
              </a:p>
              <a:p>
                <a:pPr marL="457200" indent="-457200">
                  <a:buFont typeface="+mj-lt"/>
                  <a:buAutoNum type="arabicPeriod"/>
                </a:pPr>
                <a:r>
                  <a:rPr lang="en-CA" sz="2400" dirty="0">
                    <a:latin typeface="Bahnschrift" panose="020B0502040204020203" pitchFamily="34" charset="0"/>
                  </a:rPr>
                  <a:t>Would you look at that! You now have a Confidence Interval.</a:t>
                </a:r>
              </a:p>
              <a:p>
                <a:pPr marL="0" indent="0">
                  <a:buNone/>
                </a:pPr>
                <a:endParaRPr lang="en-CA" sz="2400" dirty="0">
                  <a:latin typeface="Bahnschrift" panose="020B0502040204020203" pitchFamily="34" charset="0"/>
                </a:endParaRPr>
              </a:p>
            </p:txBody>
          </p:sp>
        </mc:Choice>
        <mc:Fallback xmlns="">
          <p:sp>
            <p:nvSpPr>
              <p:cNvPr id="4" name="Content Placeholder 3">
                <a:extLst>
                  <a:ext uri="{FF2B5EF4-FFF2-40B4-BE49-F238E27FC236}">
                    <a16:creationId xmlns:a16="http://schemas.microsoft.com/office/drawing/2014/main" id="{F2F145BC-98D0-86F9-9923-780FA2557462}"/>
                  </a:ext>
                </a:extLst>
              </p:cNvPr>
              <p:cNvSpPr>
                <a:spLocks noGrp="1" noRot="1" noChangeAspect="1" noMove="1" noResize="1" noEditPoints="1" noAdjustHandles="1" noChangeArrowheads="1" noChangeShapeType="1" noTextEdit="1"/>
              </p:cNvSpPr>
              <p:nvPr>
                <p:ph idx="1"/>
              </p:nvPr>
            </p:nvSpPr>
            <p:spPr>
              <a:blipFill>
                <a:blip r:embed="rId2"/>
                <a:stretch>
                  <a:fillRect l="-928" t="-2241"/>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582B589D-15F5-828F-0BF2-DC4AA8069A1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3390355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FF94E-49FF-84D1-CAE2-DEF10F2F5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6E33E-B391-20CC-C880-324B8AE9CB91}"/>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Interpretation and Facts</a:t>
            </a:r>
          </a:p>
        </p:txBody>
      </p:sp>
      <p:sp>
        <p:nvSpPr>
          <p:cNvPr id="5" name="Rectangle 4">
            <a:extLst>
              <a:ext uri="{FF2B5EF4-FFF2-40B4-BE49-F238E27FC236}">
                <a16:creationId xmlns:a16="http://schemas.microsoft.com/office/drawing/2014/main" id="{A482B455-2BC8-2BAF-4576-2B52C32C662D}"/>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04C8B27-8D62-EA28-5FB5-CD120B3BF8F4}"/>
                  </a:ext>
                </a:extLst>
              </p:cNvPr>
              <p:cNvSpPr>
                <a:spLocks noGrp="1"/>
              </p:cNvSpPr>
              <p:nvPr>
                <p:ph idx="1"/>
              </p:nvPr>
            </p:nvSpPr>
            <p:spPr>
              <a:xfrm>
                <a:off x="838200" y="1406013"/>
                <a:ext cx="10822858" cy="4770950"/>
              </a:xfrm>
            </p:spPr>
            <p:txBody>
              <a:bodyPr>
                <a:normAutofit/>
              </a:bodyPr>
              <a:lstStyle/>
              <a:p>
                <a:r>
                  <a:rPr lang="en-CA" sz="2400" dirty="0">
                    <a:latin typeface="Bahnschrift" panose="020B0502040204020203" pitchFamily="34" charset="0"/>
                    <a:cs typeface="Cascadia Mono" panose="020B0609020000020004" pitchFamily="49" charset="0"/>
                  </a:rPr>
                  <a:t>As confidence level </a:t>
                </a:r>
                <a:r>
                  <a:rPr lang="en-CA" sz="2400" b="1" dirty="0">
                    <a:latin typeface="Bahnschrift" panose="020B0502040204020203" pitchFamily="34" charset="0"/>
                    <a:cs typeface="Cascadia Mono" panose="020B0609020000020004" pitchFamily="49" charset="0"/>
                  </a:rPr>
                  <a:t>increases</a:t>
                </a:r>
                <a:r>
                  <a:rPr lang="en-CA" sz="2400" dirty="0">
                    <a:latin typeface="Bahnschrift" panose="020B0502040204020203" pitchFamily="34" charset="0"/>
                    <a:cs typeface="Cascadia Mono" panose="020B0609020000020004" pitchFamily="49" charset="0"/>
                  </a:rPr>
                  <a:t>, the interval becomes </a:t>
                </a:r>
                <a:r>
                  <a:rPr lang="en-CA" sz="2400" b="1" dirty="0">
                    <a:latin typeface="Bahnschrift" panose="020B0502040204020203" pitchFamily="34" charset="0"/>
                    <a:cs typeface="Cascadia Mono" panose="020B0609020000020004" pitchFamily="49" charset="0"/>
                  </a:rPr>
                  <a:t>wider</a:t>
                </a:r>
              </a:p>
              <a:p>
                <a:r>
                  <a:rPr lang="en-CA" sz="2400" dirty="0">
                    <a:latin typeface="Bahnschrift" panose="020B0502040204020203" pitchFamily="34" charset="0"/>
                    <a:cs typeface="Cascadia Mono" panose="020B0609020000020004" pitchFamily="49" charset="0"/>
                  </a:rPr>
                  <a:t>As sample size </a:t>
                </a:r>
                <a:r>
                  <a:rPr lang="en-CA" sz="2400" b="1" dirty="0">
                    <a:latin typeface="Bahnschrift" panose="020B0502040204020203" pitchFamily="34" charset="0"/>
                    <a:cs typeface="Cascadia Mono" panose="020B0609020000020004" pitchFamily="49" charset="0"/>
                  </a:rPr>
                  <a:t>increases</a:t>
                </a:r>
                <a:r>
                  <a:rPr lang="en-CA" sz="2400" dirty="0">
                    <a:latin typeface="Bahnschrift" panose="020B0502040204020203" pitchFamily="34" charset="0"/>
                    <a:cs typeface="Cascadia Mono" panose="020B0609020000020004" pitchFamily="49" charset="0"/>
                  </a:rPr>
                  <a:t>, the interval becomes </a:t>
                </a:r>
                <a:r>
                  <a:rPr lang="en-CA" sz="2400" b="1" dirty="0">
                    <a:latin typeface="Bahnschrift" panose="020B0502040204020203" pitchFamily="34" charset="0"/>
                    <a:cs typeface="Cascadia Mono" panose="020B0609020000020004" pitchFamily="49" charset="0"/>
                  </a:rPr>
                  <a:t>narrower</a:t>
                </a:r>
              </a:p>
              <a:p>
                <a:r>
                  <a:rPr lang="en-CA" sz="2400" dirty="0">
                    <a:latin typeface="Bahnschrift" panose="020B0502040204020203" pitchFamily="34" charset="0"/>
                    <a:cs typeface="Cascadia Mono" panose="020B0609020000020004" pitchFamily="49" charset="0"/>
                  </a:rPr>
                  <a:t>The confidence interval can end up looking like </a:t>
                </a:r>
              </a:p>
              <a:p>
                <a:pPr marL="0" indent="0">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𝑃𝑜𝑖𝑛𝑡</m:t>
                      </m:r>
                      <m:r>
                        <a:rPr lang="en-CA" sz="2400" b="0" i="1" smtClean="0">
                          <a:latin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cs typeface="Cascadia Mono" panose="020B0609020000020004" pitchFamily="49" charset="0"/>
                        </a:rPr>
                        <m:t>𝐸𝑠𝑡𝑖𝑚𝑎𝑡𝑒</m:t>
                      </m:r>
                      <m:r>
                        <a:rPr lang="en-CA" sz="2400" b="0" i="1" smtClean="0">
                          <a:latin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𝑐</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𝑆𝑡𝑑</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𝐷𝑒𝑣</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𝑜𝑓</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𝐸𝑠𝑡𝑖𝑚𝑎𝑡𝑜𝑟</m:t>
                      </m:r>
                    </m:oMath>
                  </m:oMathPara>
                </a14:m>
                <a:endParaRPr lang="en-CA" sz="2400" dirty="0">
                  <a:latin typeface="Bahnschrift" panose="020B0502040204020203" pitchFamily="34" charset="0"/>
                  <a:cs typeface="Cascadia Mono" panose="020B0609020000020004" pitchFamily="49" charset="0"/>
                </a:endParaRPr>
              </a:p>
              <a:p>
                <a:pPr marL="0" indent="0">
                  <a:buNone/>
                </a:pPr>
                <a:r>
                  <a:rPr lang="en-CA" sz="2400" dirty="0">
                    <a:latin typeface="Bahnschrift" panose="020B0502040204020203" pitchFamily="34" charset="0"/>
                    <a:cs typeface="Cascadia Mono" panose="020B0609020000020004" pitchFamily="49" charset="0"/>
                  </a:rPr>
                  <a:t>The 2</a:t>
                </a:r>
                <a:r>
                  <a:rPr lang="en-CA" sz="2400" baseline="30000" dirty="0">
                    <a:latin typeface="Bahnschrift" panose="020B0502040204020203" pitchFamily="34" charset="0"/>
                    <a:cs typeface="Cascadia Mono" panose="020B0609020000020004" pitchFamily="49" charset="0"/>
                  </a:rPr>
                  <a:t>nd</a:t>
                </a:r>
                <a:r>
                  <a:rPr lang="en-CA" sz="2400" dirty="0">
                    <a:latin typeface="Bahnschrift" panose="020B0502040204020203" pitchFamily="34" charset="0"/>
                    <a:cs typeface="Cascadia Mono" panose="020B0609020000020004" pitchFamily="49" charset="0"/>
                  </a:rPr>
                  <a:t> part is known as the </a:t>
                </a:r>
                <a:r>
                  <a:rPr lang="en-CA" sz="2400" b="1" dirty="0">
                    <a:latin typeface="Bahnschrift" panose="020B0502040204020203" pitchFamily="34" charset="0"/>
                    <a:cs typeface="Cascadia Mono" panose="020B0609020000020004" pitchFamily="49" charset="0"/>
                  </a:rPr>
                  <a:t>margin of error</a:t>
                </a:r>
                <a:r>
                  <a:rPr lang="en-CA" sz="2400" dirty="0">
                    <a:latin typeface="Bahnschrift" panose="020B0502040204020203" pitchFamily="34" charset="0"/>
                    <a:cs typeface="Cascadia Mono" panose="020B0609020000020004" pitchFamily="49" charset="0"/>
                  </a:rPr>
                  <a:t>.</a:t>
                </a:r>
              </a:p>
              <a:p>
                <a:pPr marL="0" indent="0">
                  <a:buNone/>
                </a:pPr>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There are only 2 ways to interpret a confidence interval correctly:</a:t>
                </a:r>
              </a:p>
              <a:p>
                <a:pPr lvl="1"/>
                <a:r>
                  <a:rPr lang="en-CA" sz="2000" dirty="0">
                    <a:latin typeface="Bahnschrift" panose="020B0502040204020203" pitchFamily="34" charset="0"/>
                    <a:cs typeface="Cascadia Mono" panose="020B0609020000020004" pitchFamily="49" charset="0"/>
                  </a:rPr>
                  <a:t>We are </a:t>
                </a:r>
                <a14:m>
                  <m:oMath xmlns:m="http://schemas.openxmlformats.org/officeDocument/2006/math">
                    <m:r>
                      <a:rPr lang="en-CA" sz="2000" b="1" i="1" smtClean="0">
                        <a:latin typeface="Cambria Math" panose="02040503050406030204" pitchFamily="18" charset="0"/>
                        <a:cs typeface="Cascadia Mono" panose="020B0609020000020004" pitchFamily="49" charset="0"/>
                      </a:rPr>
                      <m:t>𝟏𝟎𝟎</m:t>
                    </m:r>
                    <m:r>
                      <a:rPr lang="en-CA" sz="2000" b="1" i="1" smtClean="0">
                        <a:latin typeface="Cambria Math" panose="02040503050406030204" pitchFamily="18" charset="0"/>
                        <a:cs typeface="Cascadia Mono" panose="020B0609020000020004" pitchFamily="49" charset="0"/>
                      </a:rPr>
                      <m:t>𝒑</m:t>
                    </m:r>
                    <m:r>
                      <a:rPr lang="en-CA" sz="2000" b="1" i="1" smtClean="0">
                        <a:latin typeface="Cambria Math" panose="02040503050406030204" pitchFamily="18" charset="0"/>
                        <a:cs typeface="Cascadia Mono" panose="020B0609020000020004" pitchFamily="49" charset="0"/>
                      </a:rPr>
                      <m:t>%</m:t>
                    </m:r>
                  </m:oMath>
                </a14:m>
                <a:r>
                  <a:rPr lang="en-CA" sz="2000" b="1" dirty="0">
                    <a:latin typeface="Bahnschrift" panose="020B0502040204020203" pitchFamily="34" charset="0"/>
                    <a:cs typeface="Cascadia Mono" panose="020B0609020000020004" pitchFamily="49" charset="0"/>
                  </a:rPr>
                  <a:t> confident </a:t>
                </a:r>
                <a:r>
                  <a:rPr lang="en-CA" sz="2000" dirty="0">
                    <a:latin typeface="Bahnschrift" panose="020B0502040204020203" pitchFamily="34" charset="0"/>
                    <a:cs typeface="Cascadia Mono" panose="020B0609020000020004" pitchFamily="49" charset="0"/>
                  </a:rPr>
                  <a:t>that the true population value of </a:t>
                </a:r>
                <a14:m>
                  <m:oMath xmlns:m="http://schemas.openxmlformats.org/officeDocument/2006/math">
                    <m:r>
                      <a:rPr lang="en-CA" sz="2000" i="1" smtClean="0">
                        <a:latin typeface="Cambria Math" panose="02040503050406030204" pitchFamily="18" charset="0"/>
                        <a:ea typeface="Cambria Math" panose="02040503050406030204" pitchFamily="18" charset="0"/>
                        <a:cs typeface="Cascadia Mono" panose="020B0609020000020004" pitchFamily="49" charset="0"/>
                      </a:rPr>
                      <m:t>𝜃</m:t>
                    </m:r>
                  </m:oMath>
                </a14:m>
                <a:r>
                  <a:rPr lang="en-CA" sz="2000" dirty="0">
                    <a:latin typeface="Bahnschrift" panose="020B0502040204020203" pitchFamily="34" charset="0"/>
                    <a:cs typeface="Cascadia Mono" panose="020B0609020000020004" pitchFamily="49" charset="0"/>
                  </a:rPr>
                  <a:t> lies in the interval.</a:t>
                </a:r>
              </a:p>
              <a:p>
                <a:pPr lvl="1"/>
                <a:r>
                  <a:rPr lang="en-CA" sz="2000" dirty="0">
                    <a:latin typeface="Bahnschrift" panose="020B0502040204020203" pitchFamily="34" charset="0"/>
                    <a:cs typeface="Cascadia Mono" panose="020B0609020000020004" pitchFamily="49" charset="0"/>
                  </a:rPr>
                  <a:t>When sampling repeatedly from the same population and constructing CIs from the same process, we would expect </a:t>
                </a:r>
                <a14:m>
                  <m:oMath xmlns:m="http://schemas.openxmlformats.org/officeDocument/2006/math">
                    <m:r>
                      <a:rPr lang="en-CA" sz="2000" b="0" i="1" smtClean="0">
                        <a:latin typeface="Cambria Math" panose="02040503050406030204" pitchFamily="18" charset="0"/>
                        <a:cs typeface="Cascadia Mono" panose="020B0609020000020004" pitchFamily="49" charset="0"/>
                      </a:rPr>
                      <m:t>100</m:t>
                    </m:r>
                    <m:r>
                      <a:rPr lang="en-CA" sz="2000" b="0" i="1" smtClean="0">
                        <a:latin typeface="Cambria Math" panose="02040503050406030204" pitchFamily="18" charset="0"/>
                        <a:cs typeface="Cascadia Mono" panose="020B0609020000020004" pitchFamily="49" charset="0"/>
                      </a:rPr>
                      <m:t>𝑝</m:t>
                    </m:r>
                    <m:r>
                      <a:rPr lang="en-CA" sz="2000" b="0" i="1" smtClean="0">
                        <a:latin typeface="Cambria Math" panose="02040503050406030204" pitchFamily="18" charset="0"/>
                        <a:cs typeface="Cascadia Mono" panose="020B0609020000020004" pitchFamily="49" charset="0"/>
                      </a:rPr>
                      <m:t>%</m:t>
                    </m:r>
                  </m:oMath>
                </a14:m>
                <a:r>
                  <a:rPr lang="en-CA" sz="2000" dirty="0">
                    <a:latin typeface="Bahnschrift" panose="020B0502040204020203" pitchFamily="34" charset="0"/>
                    <a:cs typeface="Cascadia Mono" panose="020B0609020000020004" pitchFamily="49" charset="0"/>
                  </a:rPr>
                  <a:t> of the intervals constructed to contain the true population value of </a:t>
                </a:r>
                <a14:m>
                  <m:oMath xmlns:m="http://schemas.openxmlformats.org/officeDocument/2006/math">
                    <m:r>
                      <a:rPr lang="en-CA" sz="2000" i="1" smtClean="0">
                        <a:latin typeface="Cambria Math" panose="02040503050406030204" pitchFamily="18" charset="0"/>
                        <a:ea typeface="Cambria Math" panose="02040503050406030204" pitchFamily="18" charset="0"/>
                        <a:cs typeface="Cascadia Mono" panose="020B0609020000020004" pitchFamily="49" charset="0"/>
                      </a:rPr>
                      <m:t>𝜃</m:t>
                    </m:r>
                  </m:oMath>
                </a14:m>
                <a:endParaRPr lang="en-CA" sz="2000" dirty="0">
                  <a:latin typeface="Bahnschrift" panose="020B0502040204020203" pitchFamily="34" charset="0"/>
                  <a:cs typeface="Cascadia Mono" panose="020B0609020000020004" pitchFamily="49" charset="0"/>
                </a:endParaRPr>
              </a:p>
              <a:p>
                <a:pPr lvl="1"/>
                <a:r>
                  <a:rPr lang="en-CA" sz="2000" dirty="0">
                    <a:solidFill>
                      <a:srgbClr val="FF0000"/>
                    </a:solidFill>
                    <a:latin typeface="Bahnschrift" panose="020B0502040204020203" pitchFamily="34" charset="0"/>
                    <a:cs typeface="Cascadia Mono" panose="020B0609020000020004" pitchFamily="49" charset="0"/>
                  </a:rPr>
                  <a:t>The interval DOES NOT have a </a:t>
                </a:r>
                <a14:m>
                  <m:oMath xmlns:m="http://schemas.openxmlformats.org/officeDocument/2006/math">
                    <m:r>
                      <a:rPr lang="en-CA" sz="2000" b="0" i="1" smtClean="0">
                        <a:solidFill>
                          <a:srgbClr val="FF0000"/>
                        </a:solidFill>
                        <a:latin typeface="Cambria Math" panose="02040503050406030204" pitchFamily="18" charset="0"/>
                        <a:cs typeface="Cascadia Mono" panose="020B0609020000020004" pitchFamily="49" charset="0"/>
                      </a:rPr>
                      <m:t>100</m:t>
                    </m:r>
                    <m:r>
                      <a:rPr lang="en-CA" sz="2000" b="0" i="1" smtClean="0">
                        <a:solidFill>
                          <a:srgbClr val="FF0000"/>
                        </a:solidFill>
                        <a:latin typeface="Cambria Math" panose="02040503050406030204" pitchFamily="18" charset="0"/>
                        <a:cs typeface="Cascadia Mono" panose="020B0609020000020004" pitchFamily="49" charset="0"/>
                      </a:rPr>
                      <m:t>𝑝</m:t>
                    </m:r>
                    <m:r>
                      <a:rPr lang="en-CA" sz="2000" b="0" i="1" smtClean="0">
                        <a:solidFill>
                          <a:srgbClr val="FF0000"/>
                        </a:solidFill>
                        <a:latin typeface="Cambria Math" panose="02040503050406030204" pitchFamily="18" charset="0"/>
                        <a:cs typeface="Cascadia Mono" panose="020B0609020000020004" pitchFamily="49" charset="0"/>
                      </a:rPr>
                      <m:t>%</m:t>
                    </m:r>
                  </m:oMath>
                </a14:m>
                <a:r>
                  <a:rPr lang="en-CA" sz="2000" dirty="0">
                    <a:solidFill>
                      <a:srgbClr val="FF0000"/>
                    </a:solidFill>
                    <a:latin typeface="Bahnschrift" panose="020B0502040204020203" pitchFamily="34" charset="0"/>
                    <a:cs typeface="Cascadia Mono" panose="020B0609020000020004" pitchFamily="49" charset="0"/>
                  </a:rPr>
                  <a:t> chance of containing </a:t>
                </a:r>
                <a14:m>
                  <m:oMath xmlns:m="http://schemas.openxmlformats.org/officeDocument/2006/math">
                    <m:r>
                      <a:rPr lang="en-CA" sz="2000" i="1" smtClean="0">
                        <a:solidFill>
                          <a:srgbClr val="FF0000"/>
                        </a:solidFill>
                        <a:latin typeface="Cambria Math" panose="02040503050406030204" pitchFamily="18" charset="0"/>
                        <a:ea typeface="Cambria Math" panose="02040503050406030204" pitchFamily="18" charset="0"/>
                        <a:cs typeface="Cascadia Mono" panose="020B0609020000020004" pitchFamily="49" charset="0"/>
                      </a:rPr>
                      <m:t>𝜃</m:t>
                    </m:r>
                    <m:r>
                      <a:rPr lang="en-CA" sz="2000" b="0" i="0" smtClean="0">
                        <a:solidFill>
                          <a:srgbClr val="FF0000"/>
                        </a:solidFill>
                        <a:latin typeface="Cambria Math" panose="02040503050406030204" pitchFamily="18" charset="0"/>
                        <a:ea typeface="Cambria Math" panose="02040503050406030204" pitchFamily="18" charset="0"/>
                        <a:cs typeface="Cascadia Mono" panose="020B0609020000020004" pitchFamily="49" charset="0"/>
                      </a:rPr>
                      <m:t>.</m:t>
                    </m:r>
                  </m:oMath>
                </a14:m>
                <a:endParaRPr lang="en-CA" sz="2000" dirty="0">
                  <a:solidFill>
                    <a:srgbClr val="FF0000"/>
                  </a:solidFill>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504C8B27-8D62-EA28-5FB5-CD120B3BF8F4}"/>
                  </a:ext>
                </a:extLst>
              </p:cNvPr>
              <p:cNvSpPr>
                <a:spLocks noGrp="1" noRot="1" noChangeAspect="1" noMove="1" noResize="1" noEditPoints="1" noAdjustHandles="1" noChangeArrowheads="1" noChangeShapeType="1" noTextEdit="1"/>
              </p:cNvSpPr>
              <p:nvPr>
                <p:ph idx="1"/>
              </p:nvPr>
            </p:nvSpPr>
            <p:spPr>
              <a:xfrm>
                <a:off x="838200" y="1406013"/>
                <a:ext cx="10822858" cy="4770950"/>
              </a:xfrm>
              <a:blipFill>
                <a:blip r:embed="rId2"/>
                <a:stretch>
                  <a:fillRect l="-901" t="-2046" r="-113"/>
                </a:stretch>
              </a:blipFill>
            </p:spPr>
            <p:txBody>
              <a:bodyPr/>
              <a:lstStyle/>
              <a:p>
                <a:r>
                  <a:rPr lang="en-CA">
                    <a:noFill/>
                  </a:rPr>
                  <a:t> </a:t>
                </a:r>
              </a:p>
            </p:txBody>
          </p:sp>
        </mc:Fallback>
      </mc:AlternateContent>
    </p:spTree>
    <p:extLst>
      <p:ext uri="{BB962C8B-B14F-4D97-AF65-F5344CB8AC3E}">
        <p14:creationId xmlns:p14="http://schemas.microsoft.com/office/powerpoint/2010/main" val="2069993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886BF-CE6F-5445-D9A9-201EA1A27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CDF16F-3D3B-5530-22DC-27C6DB5D3544}"/>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p:sp>
        <p:nvSpPr>
          <p:cNvPr id="4" name="Content Placeholder 3">
            <a:extLst>
              <a:ext uri="{FF2B5EF4-FFF2-40B4-BE49-F238E27FC236}">
                <a16:creationId xmlns:a16="http://schemas.microsoft.com/office/drawing/2014/main" id="{E465EDC7-AD18-3C72-772A-BDED1A734C25}"/>
              </a:ext>
            </a:extLst>
          </p:cNvPr>
          <p:cNvSpPr>
            <a:spLocks noGrp="1"/>
          </p:cNvSpPr>
          <p:nvPr>
            <p:ph idx="1"/>
          </p:nvPr>
        </p:nvSpPr>
        <p:spPr>
          <a:xfrm>
            <a:off x="838200" y="1461831"/>
            <a:ext cx="10911348" cy="4351338"/>
          </a:xfrm>
        </p:spPr>
        <p:txBody>
          <a:bodyPr>
            <a:normAutofit/>
          </a:bodyPr>
          <a:lstStyle/>
          <a:p>
            <a:pPr marL="0" indent="0">
              <a:buNone/>
            </a:pPr>
            <a:r>
              <a:rPr lang="en-CA" sz="2400" dirty="0">
                <a:latin typeface="Bahnschrift" panose="020B0502040204020203" pitchFamily="34" charset="0"/>
              </a:rPr>
              <a:t>Being the nerd that he is, </a:t>
            </a:r>
            <a:r>
              <a:rPr lang="en-CA" sz="2400" dirty="0" err="1">
                <a:latin typeface="Bahnschrift" panose="020B0502040204020203" pitchFamily="34" charset="0"/>
              </a:rPr>
              <a:t>Andoiii</a:t>
            </a:r>
            <a:r>
              <a:rPr lang="en-CA" sz="2400" dirty="0">
                <a:latin typeface="Bahnschrift" panose="020B0502040204020203" pitchFamily="34" charset="0"/>
              </a:rPr>
              <a:t> (Andy’s draconic alter-ego) is running a study to determine the drop rate of the elusive </a:t>
            </a:r>
            <a:r>
              <a:rPr lang="en-CA" sz="2400" i="1" dirty="0">
                <a:latin typeface="Bahnschrift" panose="020B0502040204020203" pitchFamily="34" charset="0"/>
              </a:rPr>
              <a:t>Shadow of </a:t>
            </a:r>
            <a:r>
              <a:rPr lang="en-CA" sz="2400" i="1" dirty="0" err="1">
                <a:latin typeface="Bahnschrift" panose="020B0502040204020203" pitchFamily="34" charset="0"/>
              </a:rPr>
              <a:t>Tumenken</a:t>
            </a:r>
            <a:r>
              <a:rPr lang="en-CA" sz="2400" dirty="0">
                <a:latin typeface="Bahnschrift" panose="020B0502040204020203" pitchFamily="34" charset="0"/>
              </a:rPr>
              <a:t>, obtained as a raid drop from the hit MMORPG </a:t>
            </a:r>
            <a:r>
              <a:rPr lang="en-CA" sz="2400" i="1" dirty="0">
                <a:latin typeface="Bahnschrift" panose="020B0502040204020203" pitchFamily="34" charset="0"/>
              </a:rPr>
              <a:t>Old School </a:t>
            </a:r>
            <a:r>
              <a:rPr lang="en-CA" sz="2400" i="1" dirty="0" err="1">
                <a:latin typeface="Bahnschrift" panose="020B0502040204020203" pitchFamily="34" charset="0"/>
              </a:rPr>
              <a:t>Runescape</a:t>
            </a:r>
            <a:r>
              <a:rPr lang="en-CA" sz="2400" dirty="0">
                <a:latin typeface="Bahnschrift" panose="020B0502040204020203" pitchFamily="34" charset="0"/>
              </a:rPr>
              <a:t>. </a:t>
            </a:r>
          </a:p>
          <a:p>
            <a:pPr marL="0" indent="0">
              <a:buNone/>
            </a:pPr>
            <a:endParaRPr lang="en-CA" sz="2400" dirty="0">
              <a:latin typeface="Bahnschrift" panose="020B0502040204020203" pitchFamily="34" charset="0"/>
            </a:endParaRPr>
          </a:p>
        </p:txBody>
      </p:sp>
      <p:sp>
        <p:nvSpPr>
          <p:cNvPr id="5" name="Rectangle 4">
            <a:extLst>
              <a:ext uri="{FF2B5EF4-FFF2-40B4-BE49-F238E27FC236}">
                <a16:creationId xmlns:a16="http://schemas.microsoft.com/office/drawing/2014/main" id="{35540AC3-8E4B-F407-3FCA-B49E5E36DD0D}"/>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1028" name="Picture 4">
            <a:extLst>
              <a:ext uri="{FF2B5EF4-FFF2-40B4-BE49-F238E27FC236}">
                <a16:creationId xmlns:a16="http://schemas.microsoft.com/office/drawing/2014/main" id="{635E743B-5062-EF3C-42E6-248160F50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60" y="2658705"/>
            <a:ext cx="2239934" cy="3869531"/>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4E139973-0F64-581B-BD01-BDD2D17ABD0E}"/>
              </a:ext>
            </a:extLst>
          </p:cNvPr>
          <p:cNvSpPr/>
          <p:nvPr/>
        </p:nvSpPr>
        <p:spPr>
          <a:xfrm rot="4269153">
            <a:off x="3272908" y="2397403"/>
            <a:ext cx="653920" cy="1187662"/>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30" name="Picture 6" descr="undefined">
            <a:extLst>
              <a:ext uri="{FF2B5EF4-FFF2-40B4-BE49-F238E27FC236}">
                <a16:creationId xmlns:a16="http://schemas.microsoft.com/office/drawing/2014/main" id="{AD4B5606-35CA-BE48-08A2-FA43E28B8D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927" y="4207567"/>
            <a:ext cx="3247194" cy="2377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534FE6C-3369-C885-A6C0-9BA5AFF18A4B}"/>
              </a:ext>
            </a:extLst>
          </p:cNvPr>
          <p:cNvSpPr txBox="1"/>
          <p:nvPr/>
        </p:nvSpPr>
        <p:spPr>
          <a:xfrm>
            <a:off x="965770" y="2983564"/>
            <a:ext cx="1029671" cy="646331"/>
          </a:xfrm>
          <a:prstGeom prst="rect">
            <a:avLst/>
          </a:prstGeom>
          <a:solidFill>
            <a:srgbClr val="FFFF00"/>
          </a:solidFill>
        </p:spPr>
        <p:txBody>
          <a:bodyPr wrap="square" rtlCol="0">
            <a:spAutoFit/>
          </a:bodyPr>
          <a:lstStyle/>
          <a:p>
            <a:r>
              <a:rPr lang="en-CA" dirty="0">
                <a:solidFill>
                  <a:srgbClr val="00B0F0"/>
                </a:solidFill>
                <a:latin typeface="Cascadia Mono" panose="020B0609020000020004" pitchFamily="49" charset="0"/>
                <a:cs typeface="Cascadia Mono" panose="020B0609020000020004" pitchFamily="49" charset="0"/>
              </a:rPr>
              <a:t>wizard lizard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69675D-0A0C-E965-D607-00B91171656C}"/>
                  </a:ext>
                </a:extLst>
              </p:cNvPr>
              <p:cNvSpPr txBox="1"/>
              <p:nvPr/>
            </p:nvSpPr>
            <p:spPr>
              <a:xfrm>
                <a:off x="5555225" y="2658705"/>
                <a:ext cx="6095965" cy="4539769"/>
              </a:xfrm>
              <a:prstGeom prst="rect">
                <a:avLst/>
              </a:prstGeom>
              <a:noFill/>
            </p:spPr>
            <p:txBody>
              <a:bodyPr wrap="square">
                <a:spAutoFit/>
              </a:bodyPr>
              <a:lstStyle/>
              <a:p>
                <a:pPr marL="0" indent="0">
                  <a:buNone/>
                </a:pPr>
                <a:r>
                  <a:rPr lang="en-CA" sz="2400" dirty="0">
                    <a:latin typeface="Bahnschrift" panose="020B0502040204020203" pitchFamily="34" charset="0"/>
                  </a:rPr>
                  <a:t>Assume the process of getting a drop or not follows a Binomial distribution. After grinding out 2000 raids (this translates to around 56 days) he gets </a:t>
                </a:r>
                <a14:m>
                  <m:oMath xmlns:m="http://schemas.openxmlformats.org/officeDocument/2006/math">
                    <m:acc>
                      <m:accPr>
                        <m:chr m:val="̂"/>
                        <m:ctrlPr>
                          <a:rPr lang="en-CA" sz="2400" b="1" i="1" smtClean="0">
                            <a:latin typeface="Cambria Math" panose="02040503050406030204" pitchFamily="18" charset="0"/>
                          </a:rPr>
                        </m:ctrlPr>
                      </m:accPr>
                      <m:e>
                        <m:r>
                          <a:rPr lang="en-CA" sz="2400" b="1" i="1" smtClean="0">
                            <a:latin typeface="Cambria Math" panose="02040503050406030204" pitchFamily="18" charset="0"/>
                            <a:ea typeface="Cambria Math" panose="02040503050406030204" pitchFamily="18" charset="0"/>
                          </a:rPr>
                          <m:t>𝜽</m:t>
                        </m:r>
                      </m:e>
                    </m:acc>
                    <m:r>
                      <a:rPr lang="en-CA" sz="2400" b="1" i="1" smtClean="0">
                        <a:latin typeface="Cambria Math" panose="02040503050406030204" pitchFamily="18" charset="0"/>
                      </a:rPr>
                      <m:t>=</m:t>
                    </m:r>
                    <m:r>
                      <a:rPr lang="en-CA" sz="2400" b="1" i="1" smtClean="0">
                        <a:latin typeface="Cambria Math" panose="02040503050406030204" pitchFamily="18" charset="0"/>
                      </a:rPr>
                      <m:t>𝟎</m:t>
                    </m:r>
                    <m:r>
                      <a:rPr lang="en-CA" sz="2400" b="1" i="1" smtClean="0">
                        <a:latin typeface="Cambria Math" panose="02040503050406030204" pitchFamily="18" charset="0"/>
                      </a:rPr>
                      <m:t>.</m:t>
                    </m:r>
                    <m:r>
                      <a:rPr lang="en-CA" sz="2400" b="1" i="1" smtClean="0">
                        <a:latin typeface="Cambria Math" panose="02040503050406030204" pitchFamily="18" charset="0"/>
                      </a:rPr>
                      <m:t>𝟎𝟎𝟏</m:t>
                    </m:r>
                  </m:oMath>
                </a14:m>
                <a:r>
                  <a:rPr lang="en-CA" sz="2400" dirty="0">
                    <a:latin typeface="Bahnschrift" panose="020B0502040204020203" pitchFamily="34" charset="0"/>
                  </a:rPr>
                  <a:t>. Is the Normal Approximation appropriate for constructing a CI? Regardless, determine a </a:t>
                </a:r>
                <a14:m>
                  <m:oMath xmlns:m="http://schemas.openxmlformats.org/officeDocument/2006/math">
                    <m:r>
                      <a:rPr lang="en-CA" sz="2400" b="0" i="1" smtClean="0">
                        <a:latin typeface="Cambria Math" panose="02040503050406030204" pitchFamily="18" charset="0"/>
                      </a:rPr>
                      <m:t>95%</m:t>
                    </m:r>
                  </m:oMath>
                </a14:m>
                <a:r>
                  <a:rPr lang="en-CA" sz="2400" dirty="0">
                    <a:latin typeface="Bahnschrift" panose="020B0502040204020203" pitchFamily="34" charset="0"/>
                  </a:rPr>
                  <a:t> confidence interval for </a:t>
                </a:r>
                <a14:m>
                  <m:oMath xmlns:m="http://schemas.openxmlformats.org/officeDocument/2006/math">
                    <m:r>
                      <a:rPr lang="en-CA" sz="2400" i="1" smtClean="0">
                        <a:latin typeface="Cambria Math" panose="02040503050406030204" pitchFamily="18" charset="0"/>
                        <a:ea typeface="Cambria Math" panose="02040503050406030204" pitchFamily="18" charset="0"/>
                      </a:rPr>
                      <m:t>𝜃</m:t>
                    </m:r>
                  </m:oMath>
                </a14:m>
                <a:r>
                  <a:rPr lang="en-CA" sz="2400" dirty="0">
                    <a:latin typeface="Bahnschrift" panose="020B0502040204020203" pitchFamily="34" charset="0"/>
                  </a:rPr>
                  <a:t>, the true drop rate of the </a:t>
                </a:r>
                <a:r>
                  <a:rPr lang="en-CA" sz="2400" i="1" dirty="0">
                    <a:latin typeface="Bahnschrift" panose="020B0502040204020203" pitchFamily="34" charset="0"/>
                  </a:rPr>
                  <a:t>Shadow of </a:t>
                </a:r>
                <a:r>
                  <a:rPr lang="en-CA" sz="2400" i="1" dirty="0" err="1">
                    <a:latin typeface="Bahnschrift" panose="020B0502040204020203" pitchFamily="34" charset="0"/>
                  </a:rPr>
                  <a:t>Tumenken</a:t>
                </a:r>
                <a:r>
                  <a:rPr lang="en-CA" sz="2400" dirty="0">
                    <a:latin typeface="Bahnschrift" panose="020B0502040204020203" pitchFamily="34" charset="0"/>
                  </a:rPr>
                  <a:t> from the hit game </a:t>
                </a:r>
                <a:r>
                  <a:rPr lang="en-CA" sz="2400" i="1" dirty="0">
                    <a:latin typeface="Bahnschrift" panose="020B0502040204020203" pitchFamily="34" charset="0"/>
                  </a:rPr>
                  <a:t>Old School </a:t>
                </a:r>
                <a:r>
                  <a:rPr lang="en-CA" sz="2400" i="1" dirty="0" err="1">
                    <a:latin typeface="Bahnschrift" panose="020B0502040204020203" pitchFamily="34" charset="0"/>
                  </a:rPr>
                  <a:t>Runescape</a:t>
                </a:r>
                <a:r>
                  <a:rPr lang="en-CA" sz="2400" dirty="0">
                    <a:latin typeface="Bahnschrift" panose="020B0502040204020203" pitchFamily="34" charset="0"/>
                  </a:rPr>
                  <a:t>. Does 1.5% seem reasonable?</a:t>
                </a:r>
              </a:p>
              <a:p>
                <a:pPr marL="0" indent="0">
                  <a:buNone/>
                </a:pPr>
                <a:endParaRPr lang="en-CA" sz="2400" dirty="0">
                  <a:latin typeface="Bahnschrift" panose="020B0502040204020203" pitchFamily="34" charset="0"/>
                </a:endParaRPr>
              </a:p>
              <a:p>
                <a:pPr marL="0" indent="0">
                  <a:buNone/>
                </a:pPr>
                <a:endParaRPr lang="en-CA" sz="2400" dirty="0">
                  <a:solidFill>
                    <a:srgbClr val="002060"/>
                  </a:solidFill>
                  <a:latin typeface="Bahnschrift" panose="020B0502040204020203" pitchFamily="34" charset="0"/>
                </a:endParaRPr>
              </a:p>
            </p:txBody>
          </p:sp>
        </mc:Choice>
        <mc:Fallback xmlns="">
          <p:sp>
            <p:nvSpPr>
              <p:cNvPr id="8" name="TextBox 7">
                <a:extLst>
                  <a:ext uri="{FF2B5EF4-FFF2-40B4-BE49-F238E27FC236}">
                    <a16:creationId xmlns:a16="http://schemas.microsoft.com/office/drawing/2014/main" id="{FB69675D-0A0C-E965-D607-00B91171656C}"/>
                  </a:ext>
                </a:extLst>
              </p:cNvPr>
              <p:cNvSpPr txBox="1">
                <a:spLocks noRot="1" noChangeAspect="1" noMove="1" noResize="1" noEditPoints="1" noAdjustHandles="1" noChangeArrowheads="1" noChangeShapeType="1" noTextEdit="1"/>
              </p:cNvSpPr>
              <p:nvPr/>
            </p:nvSpPr>
            <p:spPr>
              <a:xfrm>
                <a:off x="5555225" y="2658705"/>
                <a:ext cx="6095965" cy="4539769"/>
              </a:xfrm>
              <a:prstGeom prst="rect">
                <a:avLst/>
              </a:prstGeom>
              <a:blipFill>
                <a:blip r:embed="rId4"/>
                <a:stretch>
                  <a:fillRect l="-1500" t="-1074" r="-2000" b="-2013"/>
                </a:stretch>
              </a:blipFill>
            </p:spPr>
            <p:txBody>
              <a:bodyPr/>
              <a:lstStyle/>
              <a:p>
                <a:r>
                  <a:rPr lang="en-CA">
                    <a:noFill/>
                  </a:rPr>
                  <a:t> </a:t>
                </a:r>
              </a:p>
            </p:txBody>
          </p:sp>
        </mc:Fallback>
      </mc:AlternateContent>
    </p:spTree>
    <p:extLst>
      <p:ext uri="{BB962C8B-B14F-4D97-AF65-F5344CB8AC3E}">
        <p14:creationId xmlns:p14="http://schemas.microsoft.com/office/powerpoint/2010/main" val="1489888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8560-052A-C491-0917-C5790BB06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D625A-0249-C1F1-91C8-030A1985E35A}"/>
              </a:ext>
            </a:extLst>
          </p:cNvPr>
          <p:cNvSpPr>
            <a:spLocks noGrp="1"/>
          </p:cNvSpPr>
          <p:nvPr>
            <p:ph type="title"/>
          </p:nvPr>
        </p:nvSpPr>
        <p:spPr/>
        <p:txBody>
          <a:bodyPr>
            <a:normAutofit/>
          </a:bodyPr>
          <a:lstStyle/>
          <a:p>
            <a:r>
              <a:rPr lang="en-CA" b="1" dirty="0">
                <a:latin typeface="Bahnschrift" panose="020B0502040204020203" pitchFamily="34" charset="0"/>
              </a:rPr>
              <a:t>Exercise</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F18851F-6E2D-5A31-AA91-400E416E012D}"/>
                  </a:ext>
                </a:extLst>
              </p:cNvPr>
              <p:cNvSpPr>
                <a:spLocks noGrp="1"/>
              </p:cNvSpPr>
              <p:nvPr>
                <p:ph idx="1"/>
              </p:nvPr>
            </p:nvSpPr>
            <p:spPr>
              <a:xfrm>
                <a:off x="838200" y="1461830"/>
                <a:ext cx="10891684" cy="5184776"/>
              </a:xfrm>
            </p:spPr>
            <p:txBody>
              <a:bodyPr>
                <a:normAutofit/>
              </a:bodyPr>
              <a:lstStyle/>
              <a:p>
                <a:pPr marL="457200" indent="-457200">
                  <a:buFont typeface="+mj-lt"/>
                  <a:buAutoNum type="arabicPeriod"/>
                </a:pPr>
                <a:r>
                  <a:rPr lang="en-CA" sz="2400" dirty="0">
                    <a:solidFill>
                      <a:srgbClr val="002060"/>
                    </a:solidFill>
                    <a:latin typeface="Bahnschrift" panose="020B0502040204020203" pitchFamily="34" charset="0"/>
                  </a:rPr>
                  <a:t>I don’t remember where I saw this, but this appeared on my midterm. For the Normal Approximation to be valid for this Binomial data, we need </a:t>
                </a:r>
                <a14:m>
                  <m:oMath xmlns:m="http://schemas.openxmlformats.org/officeDocument/2006/math">
                    <m:r>
                      <a:rPr lang="en-CA" sz="2400" b="0" i="1" smtClean="0">
                        <a:solidFill>
                          <a:srgbClr val="002060"/>
                        </a:solidFill>
                        <a:latin typeface="Cambria Math" panose="02040503050406030204" pitchFamily="18" charset="0"/>
                      </a:rPr>
                      <m:t>𝑛</m:t>
                    </m:r>
                    <m:acc>
                      <m:accPr>
                        <m:chr m:val="̂"/>
                        <m:ctrlPr>
                          <a:rPr lang="en-CA" sz="2400" b="0" i="1" smtClean="0">
                            <a:solidFill>
                              <a:srgbClr val="002060"/>
                            </a:solidFill>
                            <a:latin typeface="Cambria Math" panose="02040503050406030204" pitchFamily="18" charset="0"/>
                          </a:rPr>
                        </m:ctrlPr>
                      </m:accPr>
                      <m:e>
                        <m:r>
                          <a:rPr lang="en-CA" sz="2400" b="0" i="1" smtClean="0">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≥5</m:t>
                    </m:r>
                  </m:oMath>
                </a14:m>
                <a:r>
                  <a:rPr lang="en-CA" sz="2400" dirty="0">
                    <a:solidFill>
                      <a:srgbClr val="002060"/>
                    </a:solidFill>
                    <a:latin typeface="Bahnschrift" panose="020B0502040204020203" pitchFamily="34" charset="0"/>
                  </a:rPr>
                  <a:t> and </a:t>
                </a:r>
                <a14:m>
                  <m:oMath xmlns:m="http://schemas.openxmlformats.org/officeDocument/2006/math">
                    <m:r>
                      <a:rPr lang="en-CA" sz="2400" i="1">
                        <a:solidFill>
                          <a:srgbClr val="002060"/>
                        </a:solidFill>
                        <a:latin typeface="Cambria Math" panose="02040503050406030204" pitchFamily="18" charset="0"/>
                      </a:rPr>
                      <m:t>𝑛</m:t>
                    </m:r>
                    <m:r>
                      <a:rPr lang="en-CA" sz="2400" b="0" i="1" smtClean="0">
                        <a:solidFill>
                          <a:srgbClr val="002060"/>
                        </a:solidFill>
                        <a:latin typeface="Cambria Math" panose="02040503050406030204" pitchFamily="18" charset="0"/>
                      </a:rPr>
                      <m:t>(1−</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m:t>
                    </m:r>
                    <m:r>
                      <a:rPr lang="en-CA" sz="2400" i="1">
                        <a:solidFill>
                          <a:srgbClr val="002060"/>
                        </a:solidFill>
                        <a:latin typeface="Cambria Math" panose="02040503050406030204" pitchFamily="18" charset="0"/>
                        <a:ea typeface="Cambria Math" panose="02040503050406030204" pitchFamily="18" charset="0"/>
                      </a:rPr>
                      <m:t>≥5</m:t>
                    </m:r>
                  </m:oMath>
                </a14:m>
                <a:r>
                  <a:rPr lang="en-CA" sz="2400" dirty="0">
                    <a:solidFill>
                      <a:srgbClr val="002060"/>
                    </a:solidFill>
                    <a:latin typeface="Bahnschrift" panose="020B0502040204020203" pitchFamily="34" charset="0"/>
                  </a:rPr>
                  <a:t>. This is not the case since </a:t>
                </a:r>
                <a14:m>
                  <m:oMath xmlns:m="http://schemas.openxmlformats.org/officeDocument/2006/math">
                    <m:r>
                      <a:rPr lang="en-CA" sz="2400" i="1">
                        <a:solidFill>
                          <a:srgbClr val="002060"/>
                        </a:solidFill>
                        <a:latin typeface="Cambria Math" panose="02040503050406030204" pitchFamily="18" charset="0"/>
                      </a:rPr>
                      <m:t>𝑛</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=2</m:t>
                    </m:r>
                  </m:oMath>
                </a14:m>
                <a:r>
                  <a:rPr lang="en-CA" sz="2400" dirty="0">
                    <a:solidFill>
                      <a:srgbClr val="002060"/>
                    </a:solidFill>
                    <a:latin typeface="Bahnschrift" panose="020B0502040204020203" pitchFamily="34" charset="0"/>
                  </a:rPr>
                  <a:t>. So, </a:t>
                </a:r>
                <a:r>
                  <a:rPr lang="en-CA" sz="2400" b="1" dirty="0">
                    <a:solidFill>
                      <a:srgbClr val="002060"/>
                    </a:solidFill>
                    <a:latin typeface="Bahnschrift" panose="020B0502040204020203" pitchFamily="34" charset="0"/>
                  </a:rPr>
                  <a:t>no</a:t>
                </a:r>
                <a:r>
                  <a:rPr lang="en-CA" sz="2400" dirty="0">
                    <a:solidFill>
                      <a:srgbClr val="002060"/>
                    </a:solidFill>
                    <a:latin typeface="Bahnschrift" panose="020B0502040204020203" pitchFamily="34" charset="0"/>
                  </a:rPr>
                  <a:t>.</a:t>
                </a:r>
              </a:p>
              <a:p>
                <a:pPr marL="457200" indent="-457200">
                  <a:buFont typeface="+mj-lt"/>
                  <a:buAutoNum type="arabicPeriod"/>
                </a:pPr>
                <a:r>
                  <a:rPr lang="en-CA" sz="2400" dirty="0">
                    <a:solidFill>
                      <a:srgbClr val="002060"/>
                    </a:solidFill>
                    <a:latin typeface="Bahnschrift" panose="020B0502040204020203" pitchFamily="34" charset="0"/>
                  </a:rPr>
                  <a:t>Ignoring that, our pivotal quantity is</a:t>
                </a:r>
                <a:r>
                  <a:rPr lang="en-CA" sz="2000" dirty="0">
                    <a:solidFill>
                      <a:srgbClr val="002060"/>
                    </a:solidFill>
                    <a:latin typeface="Bahnschrift" panose="020B0502040204020203" pitchFamily="34" charset="0"/>
                  </a:rPr>
                  <a:t> </a:t>
                </a:r>
                <a14:m>
                  <m:oMath xmlns:m="http://schemas.openxmlformats.org/officeDocument/2006/math">
                    <m:f>
                      <m:fPr>
                        <m:ctrlPr>
                          <a:rPr lang="en-CA" sz="2400" i="1" smtClean="0">
                            <a:solidFill>
                              <a:srgbClr val="002060"/>
                            </a:solidFill>
                            <a:latin typeface="Cambria Math" panose="02040503050406030204" pitchFamily="18" charset="0"/>
                          </a:rPr>
                        </m:ctrlPr>
                      </m:fPr>
                      <m:num>
                        <m:acc>
                          <m:accPr>
                            <m:chr m:val="̃"/>
                            <m:ctrlPr>
                              <a:rPr lang="en-CA" sz="2400" i="1" smtClean="0">
                                <a:solidFill>
                                  <a:srgbClr val="002060"/>
                                </a:solidFill>
                                <a:latin typeface="Cambria Math" panose="02040503050406030204" pitchFamily="18" charset="0"/>
                              </a:rPr>
                            </m:ctrlPr>
                          </m:accPr>
                          <m:e>
                            <m:r>
                              <a:rPr lang="en-CA" sz="2400" i="1" smtClean="0">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rPr>
                          <m:t>−</m:t>
                        </m:r>
                        <m:r>
                          <a:rPr lang="en-CA" sz="2400" b="0" i="1" smtClean="0">
                            <a:solidFill>
                              <a:srgbClr val="002060"/>
                            </a:solidFill>
                            <a:latin typeface="Cambria Math" panose="02040503050406030204" pitchFamily="18" charset="0"/>
                            <a:ea typeface="Cambria Math" panose="02040503050406030204" pitchFamily="18" charset="0"/>
                          </a:rPr>
                          <m:t>𝜃</m:t>
                        </m:r>
                      </m:num>
                      <m:den>
                        <m:rad>
                          <m:radPr>
                            <m:degHide m:val="on"/>
                            <m:ctrlPr>
                              <a:rPr lang="en-CA" sz="2400" i="1" smtClean="0">
                                <a:solidFill>
                                  <a:srgbClr val="002060"/>
                                </a:solidFill>
                                <a:latin typeface="Cambria Math" panose="02040503050406030204" pitchFamily="18" charset="0"/>
                              </a:rPr>
                            </m:ctrlPr>
                          </m:radPr>
                          <m:deg/>
                          <m:e>
                            <m:f>
                              <m:fPr>
                                <m:ctrlPr>
                                  <a:rPr lang="en-CA" sz="2400" i="1" smtClean="0">
                                    <a:solidFill>
                                      <a:srgbClr val="002060"/>
                                    </a:solidFill>
                                    <a:latin typeface="Cambria Math" panose="02040503050406030204" pitchFamily="18" charset="0"/>
                                  </a:rPr>
                                </m:ctrlPr>
                              </m:fPr>
                              <m:num>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(1−</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m:t>
                                </m:r>
                              </m:num>
                              <m:den>
                                <m:r>
                                  <a:rPr lang="en-CA" sz="2400" b="0" i="1" smtClean="0">
                                    <a:solidFill>
                                      <a:srgbClr val="002060"/>
                                    </a:solidFill>
                                    <a:latin typeface="Cambria Math" panose="02040503050406030204" pitchFamily="18" charset="0"/>
                                  </a:rPr>
                                  <m:t>𝑛</m:t>
                                </m:r>
                              </m:den>
                            </m:f>
                          </m:e>
                        </m:rad>
                      </m:den>
                    </m:f>
                    <m:r>
                      <a:rPr lang="en-CA" sz="2400" b="0" i="1" smtClean="0">
                        <a:solidFill>
                          <a:srgbClr val="002060"/>
                        </a:solidFill>
                        <a:latin typeface="Cambria Math" panose="02040503050406030204" pitchFamily="18" charset="0"/>
                      </a:rPr>
                      <m:t> </m:t>
                    </m:r>
                    <m:r>
                      <a:rPr lang="en-CA" sz="2400" i="1" smtClean="0">
                        <a:solidFill>
                          <a:srgbClr val="002060"/>
                        </a:solidFill>
                        <a:latin typeface="Cambria Math" panose="02040503050406030204" pitchFamily="18" charset="0"/>
                        <a:ea typeface="Cambria Math" panose="02040503050406030204" pitchFamily="18" charset="0"/>
                      </a:rPr>
                      <m:t>~</m:t>
                    </m:r>
                    <m:r>
                      <a:rPr lang="en-CA" sz="2400" b="0" i="1" smtClean="0">
                        <a:solidFill>
                          <a:srgbClr val="002060"/>
                        </a:solidFill>
                        <a:latin typeface="Cambria Math" panose="02040503050406030204" pitchFamily="18" charset="0"/>
                        <a:ea typeface="Cambria Math" panose="02040503050406030204" pitchFamily="18" charset="0"/>
                      </a:rPr>
                      <m:t> </m:t>
                    </m:r>
                    <m:r>
                      <a:rPr lang="en-CA" sz="2400" b="0" i="1" smtClean="0">
                        <a:solidFill>
                          <a:srgbClr val="002060"/>
                        </a:solidFill>
                        <a:latin typeface="Cambria Math" panose="02040503050406030204" pitchFamily="18" charset="0"/>
                        <a:ea typeface="Cambria Math" panose="02040503050406030204" pitchFamily="18" charset="0"/>
                      </a:rPr>
                      <m:t>𝐺</m:t>
                    </m:r>
                    <m:r>
                      <a:rPr lang="en-CA" sz="2400" b="0" i="1" smtClean="0">
                        <a:solidFill>
                          <a:srgbClr val="002060"/>
                        </a:solidFill>
                        <a:latin typeface="Cambria Math" panose="02040503050406030204" pitchFamily="18" charset="0"/>
                        <a:ea typeface="Cambria Math" panose="02040503050406030204" pitchFamily="18" charset="0"/>
                      </a:rPr>
                      <m:t>(0,1)</m:t>
                    </m:r>
                  </m:oMath>
                </a14:m>
                <a:r>
                  <a:rPr lang="en-CA" sz="2400" dirty="0">
                    <a:solidFill>
                      <a:srgbClr val="002060"/>
                    </a:solidFill>
                    <a:latin typeface="Bahnschrift" panose="020B0502040204020203" pitchFamily="34" charset="0"/>
                  </a:rPr>
                  <a:t>. Therefore, We have </a:t>
                </a:r>
                <a14:m>
                  <m:oMath xmlns:m="http://schemas.openxmlformats.org/officeDocument/2006/math">
                    <m:r>
                      <a:rPr lang="en-CA" sz="2400" b="0" i="1" smtClean="0">
                        <a:solidFill>
                          <a:srgbClr val="002060"/>
                        </a:solidFill>
                        <a:latin typeface="Cambria Math" panose="02040503050406030204" pitchFamily="18" charset="0"/>
                      </a:rPr>
                      <m:t>𝑝</m:t>
                    </m:r>
                    <m:r>
                      <a:rPr lang="en-CA" sz="2400" b="0" i="1" smtClean="0">
                        <a:solidFill>
                          <a:srgbClr val="002060"/>
                        </a:solidFill>
                        <a:latin typeface="Cambria Math" panose="02040503050406030204" pitchFamily="18" charset="0"/>
                      </a:rPr>
                      <m:t>=0.95=</m:t>
                    </m:r>
                    <m:r>
                      <a:rPr lang="en-CA" sz="2400" b="0" i="1" smtClean="0">
                        <a:solidFill>
                          <a:srgbClr val="002060"/>
                        </a:solidFill>
                        <a:latin typeface="Cambria Math" panose="02040503050406030204" pitchFamily="18" charset="0"/>
                      </a:rPr>
                      <m:t>𝑃</m:t>
                    </m:r>
                    <m:r>
                      <a:rPr lang="en-CA" sz="2400" b="0" i="1" smtClean="0">
                        <a:solidFill>
                          <a:srgbClr val="002060"/>
                        </a:solidFill>
                        <a:latin typeface="Cambria Math" panose="02040503050406030204" pitchFamily="18" charset="0"/>
                      </a:rPr>
                      <m:t>(</m:t>
                    </m:r>
                    <m:r>
                      <a:rPr lang="en-CA" sz="2400" b="0" i="1" smtClean="0">
                        <a:solidFill>
                          <a:srgbClr val="002060"/>
                        </a:solidFill>
                        <a:latin typeface="Cambria Math" panose="02040503050406030204" pitchFamily="18" charset="0"/>
                      </a:rPr>
                      <m:t>𝑎</m:t>
                    </m:r>
                    <m:r>
                      <a:rPr lang="en-CA" sz="2400" b="0" i="1" smtClean="0">
                        <a:solidFill>
                          <a:srgbClr val="002060"/>
                        </a:solidFill>
                        <a:latin typeface="Cambria Math" panose="02040503050406030204" pitchFamily="18" charset="0"/>
                        <a:ea typeface="Cambria Math" panose="02040503050406030204" pitchFamily="18" charset="0"/>
                      </a:rPr>
                      <m:t>≤</m:t>
                    </m:r>
                    <m:r>
                      <a:rPr lang="en-CA" sz="2400" b="0" i="1" smtClean="0">
                        <a:solidFill>
                          <a:srgbClr val="002060"/>
                        </a:solidFill>
                        <a:latin typeface="Cambria Math" panose="02040503050406030204" pitchFamily="18" charset="0"/>
                      </a:rPr>
                      <m:t>𝑍</m:t>
                    </m:r>
                    <m:r>
                      <a:rPr lang="en-CA" sz="2400" b="0" i="1" smtClean="0">
                        <a:solidFill>
                          <a:srgbClr val="002060"/>
                        </a:solidFill>
                        <a:latin typeface="Cambria Math" panose="02040503050406030204" pitchFamily="18" charset="0"/>
                        <a:ea typeface="Cambria Math" panose="02040503050406030204" pitchFamily="18" charset="0"/>
                      </a:rPr>
                      <m:t>≤</m:t>
                    </m:r>
                    <m:r>
                      <a:rPr lang="en-CA" sz="2400" b="0" i="1" smtClean="0">
                        <a:solidFill>
                          <a:srgbClr val="002060"/>
                        </a:solidFill>
                        <a:latin typeface="Cambria Math" panose="02040503050406030204" pitchFamily="18" charset="0"/>
                        <a:ea typeface="Cambria Math" panose="02040503050406030204" pitchFamily="18" charset="0"/>
                      </a:rPr>
                      <m:t>𝑏</m:t>
                    </m:r>
                    <m:r>
                      <a:rPr lang="en-CA" sz="2400" b="0" i="1" smtClean="0">
                        <a:solidFill>
                          <a:srgbClr val="002060"/>
                        </a:solidFill>
                        <a:latin typeface="Cambria Math" panose="02040503050406030204" pitchFamily="18" charset="0"/>
                        <a:ea typeface="Cambria Math" panose="02040503050406030204" pitchFamily="18" charset="0"/>
                      </a:rPr>
                      <m:t>)</m:t>
                    </m:r>
                  </m:oMath>
                </a14:m>
                <a:r>
                  <a:rPr lang="en-CA" sz="2400" dirty="0">
                    <a:solidFill>
                      <a:srgbClr val="002060"/>
                    </a:solidFill>
                    <a:latin typeface="Bahnschrift" panose="020B0502040204020203" pitchFamily="34" charset="0"/>
                  </a:rPr>
                  <a:t>.</a:t>
                </a:r>
              </a:p>
              <a:p>
                <a:pPr marL="457200" indent="-457200">
                  <a:buFont typeface="+mj-lt"/>
                  <a:buAutoNum type="arabicPeriod"/>
                </a:pPr>
                <a:r>
                  <a:rPr lang="en-CA" sz="2400" b="0" dirty="0">
                    <a:solidFill>
                      <a:srgbClr val="002060"/>
                    </a:solidFill>
                    <a:latin typeface="Bahnschrift" panose="020B0502040204020203" pitchFamily="34" charset="0"/>
                  </a:rPr>
                  <a:t>Then, </a:t>
                </a:r>
                <a14:m>
                  <m:oMath xmlns:m="http://schemas.openxmlformats.org/officeDocument/2006/math">
                    <m:r>
                      <a:rPr lang="en-CA" sz="2400" b="0" i="1" smtClean="0">
                        <a:solidFill>
                          <a:srgbClr val="002060"/>
                        </a:solidFill>
                        <a:latin typeface="Cambria Math" panose="02040503050406030204" pitchFamily="18" charset="0"/>
                      </a:rPr>
                      <m:t>0.95=</m:t>
                    </m:r>
                  </m:oMath>
                </a14:m>
                <a:r>
                  <a:rPr lang="en-CA" sz="2400" dirty="0">
                    <a:solidFill>
                      <a:srgbClr val="002060"/>
                    </a:solidFill>
                  </a:rPr>
                  <a:t> </a:t>
                </a:r>
                <a14:m>
                  <m:oMath xmlns:m="http://schemas.openxmlformats.org/officeDocument/2006/math">
                    <m:r>
                      <a:rPr lang="en-CA" sz="2400" i="1">
                        <a:solidFill>
                          <a:srgbClr val="002060"/>
                        </a:solidFill>
                        <a:latin typeface="Cambria Math" panose="02040503050406030204" pitchFamily="18" charset="0"/>
                      </a:rPr>
                      <m:t>𝑃</m:t>
                    </m:r>
                    <m:r>
                      <a:rPr lang="en-CA" sz="2400" i="1">
                        <a:solidFill>
                          <a:srgbClr val="002060"/>
                        </a:solidFill>
                        <a:latin typeface="Cambria Math" panose="02040503050406030204" pitchFamily="18" charset="0"/>
                      </a:rPr>
                      <m:t>(−</m:t>
                    </m:r>
                    <m:r>
                      <a:rPr lang="en-CA" sz="2400" b="0" i="1" smtClean="0">
                        <a:solidFill>
                          <a:srgbClr val="002060"/>
                        </a:solidFill>
                        <a:latin typeface="Cambria Math" panose="02040503050406030204" pitchFamily="18" charset="0"/>
                      </a:rPr>
                      <m:t>𝑐</m:t>
                    </m:r>
                    <m:r>
                      <a:rPr lang="en-CA" sz="2400" i="1">
                        <a:solidFill>
                          <a:srgbClr val="002060"/>
                        </a:solidFill>
                        <a:latin typeface="Cambria Math" panose="02040503050406030204" pitchFamily="18" charset="0"/>
                        <a:ea typeface="Cambria Math" panose="02040503050406030204" pitchFamily="18" charset="0"/>
                      </a:rPr>
                      <m:t>≤</m:t>
                    </m:r>
                    <m:r>
                      <a:rPr lang="en-CA" sz="2400" i="1">
                        <a:solidFill>
                          <a:srgbClr val="002060"/>
                        </a:solidFill>
                        <a:latin typeface="Cambria Math" panose="02040503050406030204" pitchFamily="18" charset="0"/>
                      </a:rPr>
                      <m:t>𝑍</m:t>
                    </m:r>
                    <m:r>
                      <a:rPr lang="en-CA" sz="2400" i="1">
                        <a:solidFill>
                          <a:srgbClr val="002060"/>
                        </a:solidFill>
                        <a:latin typeface="Cambria Math" panose="02040503050406030204" pitchFamily="18" charset="0"/>
                        <a:ea typeface="Cambria Math" panose="02040503050406030204" pitchFamily="18" charset="0"/>
                      </a:rPr>
                      <m:t>≤</m:t>
                    </m:r>
                    <m:r>
                      <a:rPr lang="en-CA" sz="2400" b="0" i="1" smtClean="0">
                        <a:solidFill>
                          <a:srgbClr val="002060"/>
                        </a:solidFill>
                        <a:latin typeface="Cambria Math" panose="02040503050406030204" pitchFamily="18" charset="0"/>
                        <a:ea typeface="Cambria Math" panose="02040503050406030204" pitchFamily="18" charset="0"/>
                      </a:rPr>
                      <m:t>𝑐</m:t>
                    </m:r>
                    <m:r>
                      <a:rPr lang="en-CA" sz="2400" i="1">
                        <a:solidFill>
                          <a:srgbClr val="002060"/>
                        </a:solidFill>
                        <a:latin typeface="Cambria Math" panose="02040503050406030204" pitchFamily="18" charset="0"/>
                        <a:ea typeface="Cambria Math" panose="02040503050406030204" pitchFamily="18" charset="0"/>
                      </a:rPr>
                      <m:t>)</m:t>
                    </m:r>
                  </m:oMath>
                </a14:m>
                <a:r>
                  <a:rPr lang="en-CA" sz="2400" dirty="0">
                    <a:solidFill>
                      <a:srgbClr val="002060"/>
                    </a:solidFill>
                    <a:latin typeface="Bahnschrift" panose="020B0502040204020203" pitchFamily="34" charset="0"/>
                  </a:rPr>
                  <a:t> means </a:t>
                </a:r>
                <a14:m>
                  <m:oMath xmlns:m="http://schemas.openxmlformats.org/officeDocument/2006/math">
                    <m:r>
                      <a:rPr lang="en-CA" sz="2400" b="0" i="1" smtClean="0">
                        <a:solidFill>
                          <a:srgbClr val="002060"/>
                        </a:solidFill>
                        <a:latin typeface="Cambria Math" panose="02040503050406030204" pitchFamily="18" charset="0"/>
                      </a:rPr>
                      <m:t>𝑐</m:t>
                    </m:r>
                    <m:r>
                      <a:rPr lang="en-CA" sz="2400" b="0" i="1" smtClean="0">
                        <a:solidFill>
                          <a:srgbClr val="002060"/>
                        </a:solidFill>
                        <a:latin typeface="Cambria Math" panose="02040503050406030204" pitchFamily="18" charset="0"/>
                      </a:rPr>
                      <m:t>=</m:t>
                    </m:r>
                    <m:sSub>
                      <m:sSubPr>
                        <m:ctrlPr>
                          <a:rPr lang="en-CA" sz="2400" b="0" i="1" smtClean="0">
                            <a:solidFill>
                              <a:srgbClr val="002060"/>
                            </a:solidFill>
                            <a:latin typeface="Cambria Math" panose="02040503050406030204" pitchFamily="18" charset="0"/>
                          </a:rPr>
                        </m:ctrlPr>
                      </m:sSubPr>
                      <m:e>
                        <m:r>
                          <a:rPr lang="en-CA" sz="2400" b="0" i="1" smtClean="0">
                            <a:solidFill>
                              <a:srgbClr val="002060"/>
                            </a:solidFill>
                            <a:latin typeface="Cambria Math" panose="02040503050406030204" pitchFamily="18" charset="0"/>
                          </a:rPr>
                          <m:t>𝑧</m:t>
                        </m:r>
                      </m:e>
                      <m:sub>
                        <m:f>
                          <m:fPr>
                            <m:ctrlPr>
                              <a:rPr lang="en-CA" sz="2400" b="0" i="1" smtClean="0">
                                <a:solidFill>
                                  <a:srgbClr val="002060"/>
                                </a:solidFill>
                                <a:latin typeface="Cambria Math" panose="02040503050406030204" pitchFamily="18" charset="0"/>
                              </a:rPr>
                            </m:ctrlPr>
                          </m:fPr>
                          <m:num>
                            <m:r>
                              <a:rPr lang="en-CA" sz="2400" b="0" i="1" smtClean="0">
                                <a:solidFill>
                                  <a:srgbClr val="002060"/>
                                </a:solidFill>
                                <a:latin typeface="Cambria Math" panose="02040503050406030204" pitchFamily="18" charset="0"/>
                              </a:rPr>
                              <m:t>1+0.95</m:t>
                            </m:r>
                          </m:num>
                          <m:den>
                            <m:r>
                              <a:rPr lang="en-CA" sz="2400" b="0" i="1" smtClean="0">
                                <a:solidFill>
                                  <a:srgbClr val="002060"/>
                                </a:solidFill>
                                <a:latin typeface="Cambria Math" panose="02040503050406030204" pitchFamily="18" charset="0"/>
                              </a:rPr>
                              <m:t>2</m:t>
                            </m:r>
                          </m:den>
                        </m:f>
                      </m:sub>
                    </m:sSub>
                    <m:r>
                      <a:rPr lang="en-CA" sz="2400" b="0" i="1" smtClean="0">
                        <a:solidFill>
                          <a:srgbClr val="002060"/>
                        </a:solidFill>
                        <a:latin typeface="Cambria Math" panose="02040503050406030204" pitchFamily="18" charset="0"/>
                      </a:rPr>
                      <m:t>=</m:t>
                    </m:r>
                    <m:sSub>
                      <m:sSubPr>
                        <m:ctrlPr>
                          <a:rPr lang="en-CA" sz="2400" b="0" i="1" smtClean="0">
                            <a:solidFill>
                              <a:srgbClr val="002060"/>
                            </a:solidFill>
                            <a:latin typeface="Cambria Math" panose="02040503050406030204" pitchFamily="18" charset="0"/>
                          </a:rPr>
                        </m:ctrlPr>
                      </m:sSubPr>
                      <m:e>
                        <m:r>
                          <a:rPr lang="en-CA" sz="2400" b="0" i="1" smtClean="0">
                            <a:solidFill>
                              <a:srgbClr val="002060"/>
                            </a:solidFill>
                            <a:latin typeface="Cambria Math" panose="02040503050406030204" pitchFamily="18" charset="0"/>
                          </a:rPr>
                          <m:t>𝑧</m:t>
                        </m:r>
                      </m:e>
                      <m:sub>
                        <m:r>
                          <a:rPr lang="en-CA" sz="2400" b="0" i="1" smtClean="0">
                            <a:solidFill>
                              <a:srgbClr val="002060"/>
                            </a:solidFill>
                            <a:latin typeface="Cambria Math" panose="02040503050406030204" pitchFamily="18" charset="0"/>
                          </a:rPr>
                          <m:t>0.975</m:t>
                        </m:r>
                      </m:sub>
                    </m:sSub>
                    <m:r>
                      <a:rPr lang="en-CA" sz="2400" b="0" i="1" smtClean="0">
                        <a:solidFill>
                          <a:srgbClr val="002060"/>
                        </a:solidFill>
                        <a:latin typeface="Cambria Math" panose="02040503050406030204" pitchFamily="18" charset="0"/>
                      </a:rPr>
                      <m:t>=</m:t>
                    </m:r>
                    <m:r>
                      <a:rPr lang="en-CA" sz="2400" b="1" i="1" smtClean="0">
                        <a:solidFill>
                          <a:srgbClr val="002060"/>
                        </a:solidFill>
                        <a:latin typeface="Cambria Math" panose="02040503050406030204" pitchFamily="18" charset="0"/>
                      </a:rPr>
                      <m:t>𝟏</m:t>
                    </m:r>
                    <m:r>
                      <a:rPr lang="en-CA" sz="2400" b="1" i="1" smtClean="0">
                        <a:solidFill>
                          <a:srgbClr val="002060"/>
                        </a:solidFill>
                        <a:latin typeface="Cambria Math" panose="02040503050406030204" pitchFamily="18" charset="0"/>
                      </a:rPr>
                      <m:t>.</m:t>
                    </m:r>
                    <m:r>
                      <a:rPr lang="en-CA" sz="2400" b="1" i="1" smtClean="0">
                        <a:solidFill>
                          <a:srgbClr val="002060"/>
                        </a:solidFill>
                        <a:latin typeface="Cambria Math" panose="02040503050406030204" pitchFamily="18" charset="0"/>
                      </a:rPr>
                      <m:t>𝟗𝟔</m:t>
                    </m:r>
                  </m:oMath>
                </a14:m>
                <a:r>
                  <a:rPr lang="en-CA" sz="2400" dirty="0">
                    <a:solidFill>
                      <a:srgbClr val="002060"/>
                    </a:solidFill>
                    <a:latin typeface="Bahnschrift" panose="020B0502040204020203" pitchFamily="34" charset="0"/>
                  </a:rPr>
                  <a:t>. So, </a:t>
                </a:r>
                <a14:m>
                  <m:oMath xmlns:m="http://schemas.openxmlformats.org/officeDocument/2006/math">
                    <m:r>
                      <a:rPr lang="en-CA" sz="2400" b="0" i="1" smtClean="0">
                        <a:solidFill>
                          <a:srgbClr val="002060"/>
                        </a:solidFill>
                        <a:latin typeface="Cambria Math" panose="02040503050406030204" pitchFamily="18" charset="0"/>
                      </a:rPr>
                      <m:t>0.95=</m:t>
                    </m:r>
                    <m:r>
                      <a:rPr lang="en-CA" sz="2400" b="0" i="1" smtClean="0">
                        <a:solidFill>
                          <a:srgbClr val="002060"/>
                        </a:solidFill>
                        <a:latin typeface="Cambria Math" panose="02040503050406030204" pitchFamily="18" charset="0"/>
                      </a:rPr>
                      <m:t>𝑃</m:t>
                    </m:r>
                    <m:d>
                      <m:dPr>
                        <m:ctrlPr>
                          <a:rPr lang="en-CA" sz="2400" b="0" i="1" smtClean="0">
                            <a:solidFill>
                              <a:srgbClr val="002060"/>
                            </a:solidFill>
                            <a:latin typeface="Cambria Math" panose="02040503050406030204" pitchFamily="18" charset="0"/>
                          </a:rPr>
                        </m:ctrlPr>
                      </m:dPr>
                      <m:e>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i="1">
                            <a:solidFill>
                              <a:srgbClr val="002060"/>
                            </a:solidFill>
                            <a:latin typeface="Cambria Math" panose="02040503050406030204" pitchFamily="18" charset="0"/>
                          </a:rPr>
                          <m:t>−1.96</m:t>
                        </m:r>
                        <m:rad>
                          <m:radPr>
                            <m:degHide m:val="on"/>
                            <m:ctrlPr>
                              <a:rPr lang="en-CA" sz="2400" i="1">
                                <a:solidFill>
                                  <a:srgbClr val="002060"/>
                                </a:solidFill>
                                <a:latin typeface="Cambria Math" panose="02040503050406030204" pitchFamily="18" charset="0"/>
                              </a:rPr>
                            </m:ctrlPr>
                          </m:radPr>
                          <m:deg/>
                          <m:e>
                            <m:f>
                              <m:fPr>
                                <m:ctrlPr>
                                  <a:rPr lang="en-CA" sz="2400" i="1">
                                    <a:solidFill>
                                      <a:srgbClr val="002060"/>
                                    </a:solidFill>
                                    <a:latin typeface="Cambria Math" panose="02040503050406030204" pitchFamily="18" charset="0"/>
                                  </a:rPr>
                                </m:ctrlPr>
                              </m:fPr>
                              <m:num>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d>
                                  <m:dPr>
                                    <m:ctrlPr>
                                      <a:rPr lang="en-CA" sz="2400" i="1">
                                        <a:solidFill>
                                          <a:srgbClr val="002060"/>
                                        </a:solidFill>
                                        <a:latin typeface="Cambria Math" panose="02040503050406030204" pitchFamily="18" charset="0"/>
                                        <a:ea typeface="Cambria Math" panose="02040503050406030204" pitchFamily="18" charset="0"/>
                                      </a:rPr>
                                    </m:ctrlPr>
                                  </m:dPr>
                                  <m:e>
                                    <m:r>
                                      <a:rPr lang="en-CA" sz="2400" i="1">
                                        <a:solidFill>
                                          <a:srgbClr val="002060"/>
                                        </a:solidFill>
                                        <a:latin typeface="Cambria Math" panose="02040503050406030204" pitchFamily="18" charset="0"/>
                                        <a:ea typeface="Cambria Math" panose="02040503050406030204" pitchFamily="18" charset="0"/>
                                      </a:rPr>
                                      <m:t>1−</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e>
                                </m:d>
                              </m:num>
                              <m:den>
                                <m:r>
                                  <a:rPr lang="en-CA" sz="2400" i="1">
                                    <a:solidFill>
                                      <a:srgbClr val="002060"/>
                                    </a:solidFill>
                                    <a:latin typeface="Cambria Math" panose="02040503050406030204" pitchFamily="18" charset="0"/>
                                  </a:rPr>
                                  <m:t>𝑛</m:t>
                                </m:r>
                              </m:den>
                            </m:f>
                          </m:e>
                        </m:rad>
                        <m:r>
                          <a:rPr lang="en-CA" sz="2400" i="1">
                            <a:solidFill>
                              <a:srgbClr val="002060"/>
                            </a:solidFill>
                            <a:latin typeface="Cambria Math" panose="02040503050406030204" pitchFamily="18" charset="0"/>
                            <a:ea typeface="Cambria Math" panose="02040503050406030204" pitchFamily="18" charset="0"/>
                          </a:rPr>
                          <m:t>≤</m:t>
                        </m:r>
                        <m:r>
                          <a:rPr lang="en-CA" sz="2400" i="1">
                            <a:solidFill>
                              <a:srgbClr val="002060"/>
                            </a:solidFill>
                            <a:latin typeface="Cambria Math" panose="02040503050406030204" pitchFamily="18" charset="0"/>
                            <a:ea typeface="Cambria Math" panose="02040503050406030204" pitchFamily="18" charset="0"/>
                          </a:rPr>
                          <m:t>𝜃</m:t>
                        </m:r>
                        <m:r>
                          <a:rPr lang="en-CA" sz="2400" i="1">
                            <a:solidFill>
                              <a:srgbClr val="002060"/>
                            </a:solidFill>
                            <a:latin typeface="Cambria Math" panose="02040503050406030204" pitchFamily="18" charset="0"/>
                            <a:ea typeface="Cambria Math" panose="02040503050406030204" pitchFamily="18" charset="0"/>
                          </a:rPr>
                          <m:t>≤</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i="1">
                            <a:solidFill>
                              <a:srgbClr val="002060"/>
                            </a:solidFill>
                            <a:latin typeface="Cambria Math" panose="02040503050406030204" pitchFamily="18" charset="0"/>
                            <a:ea typeface="Cambria Math" panose="02040503050406030204" pitchFamily="18" charset="0"/>
                          </a:rPr>
                          <m:t>+</m:t>
                        </m:r>
                        <m:r>
                          <a:rPr lang="en-CA" sz="2400" i="1">
                            <a:solidFill>
                              <a:srgbClr val="002060"/>
                            </a:solidFill>
                            <a:latin typeface="Cambria Math" panose="02040503050406030204" pitchFamily="18" charset="0"/>
                          </a:rPr>
                          <m:t>1.96</m:t>
                        </m:r>
                        <m:rad>
                          <m:radPr>
                            <m:degHide m:val="on"/>
                            <m:ctrlPr>
                              <a:rPr lang="en-CA" sz="2400" i="1">
                                <a:solidFill>
                                  <a:srgbClr val="002060"/>
                                </a:solidFill>
                                <a:latin typeface="Cambria Math" panose="02040503050406030204" pitchFamily="18" charset="0"/>
                              </a:rPr>
                            </m:ctrlPr>
                          </m:radPr>
                          <m:deg/>
                          <m:e>
                            <m:f>
                              <m:fPr>
                                <m:ctrlPr>
                                  <a:rPr lang="en-CA" sz="2400" i="1">
                                    <a:solidFill>
                                      <a:srgbClr val="002060"/>
                                    </a:solidFill>
                                    <a:latin typeface="Cambria Math" panose="02040503050406030204" pitchFamily="18" charset="0"/>
                                  </a:rPr>
                                </m:ctrlPr>
                              </m:fPr>
                              <m:num>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d>
                                  <m:dPr>
                                    <m:ctrlPr>
                                      <a:rPr lang="en-CA" sz="2400" i="1">
                                        <a:solidFill>
                                          <a:srgbClr val="002060"/>
                                        </a:solidFill>
                                        <a:latin typeface="Cambria Math" panose="02040503050406030204" pitchFamily="18" charset="0"/>
                                        <a:ea typeface="Cambria Math" panose="02040503050406030204" pitchFamily="18" charset="0"/>
                                      </a:rPr>
                                    </m:ctrlPr>
                                  </m:dPr>
                                  <m:e>
                                    <m:r>
                                      <a:rPr lang="en-CA" sz="2400" i="1">
                                        <a:solidFill>
                                          <a:srgbClr val="002060"/>
                                        </a:solidFill>
                                        <a:latin typeface="Cambria Math" panose="02040503050406030204" pitchFamily="18" charset="0"/>
                                        <a:ea typeface="Cambria Math" panose="02040503050406030204" pitchFamily="18" charset="0"/>
                                      </a:rPr>
                                      <m:t>1−</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e>
                                </m:d>
                              </m:num>
                              <m:den>
                                <m:r>
                                  <a:rPr lang="en-CA" sz="2400" i="1">
                                    <a:solidFill>
                                      <a:srgbClr val="002060"/>
                                    </a:solidFill>
                                    <a:latin typeface="Cambria Math" panose="02040503050406030204" pitchFamily="18" charset="0"/>
                                  </a:rPr>
                                  <m:t>𝑛</m:t>
                                </m:r>
                              </m:den>
                            </m:f>
                          </m:e>
                        </m:rad>
                      </m:e>
                    </m:d>
                  </m:oMath>
                </a14:m>
                <a:r>
                  <a:rPr lang="en-CA" sz="2400" dirty="0">
                    <a:solidFill>
                      <a:srgbClr val="002060"/>
                    </a:solidFill>
                    <a:latin typeface="Bahnschrift" panose="020B0502040204020203" pitchFamily="34" charset="0"/>
                  </a:rPr>
                  <a:t>, after rearranging</a:t>
                </a:r>
              </a:p>
              <a:p>
                <a:pPr marL="457200" indent="-457200">
                  <a:buFont typeface="+mj-lt"/>
                  <a:buAutoNum type="arabicPeriod"/>
                </a:pPr>
                <a:r>
                  <a:rPr lang="en-CA" sz="2400" dirty="0">
                    <a:solidFill>
                      <a:srgbClr val="002060"/>
                    </a:solidFill>
                    <a:latin typeface="Bahnschrift" panose="020B0502040204020203" pitchFamily="34" charset="0"/>
                  </a:rPr>
                  <a:t>Plug in </a:t>
                </a:r>
                <a14:m>
                  <m:oMath xmlns:m="http://schemas.openxmlformats.org/officeDocument/2006/math">
                    <m:acc>
                      <m:accPr>
                        <m:chr m:val="̂"/>
                        <m:ctrlPr>
                          <a:rPr lang="en-CA" sz="2400" i="1" smtClean="0">
                            <a:solidFill>
                              <a:srgbClr val="002060"/>
                            </a:solidFill>
                            <a:latin typeface="Cambria Math" panose="02040503050406030204" pitchFamily="18" charset="0"/>
                          </a:rPr>
                        </m:ctrlPr>
                      </m:accPr>
                      <m:e>
                        <m:r>
                          <a:rPr lang="en-CA" sz="2400" i="1" smtClean="0">
                            <a:solidFill>
                              <a:srgbClr val="002060"/>
                            </a:solidFill>
                            <a:latin typeface="Cambria Math" panose="02040503050406030204" pitchFamily="18" charset="0"/>
                            <a:ea typeface="Cambria Math" panose="02040503050406030204" pitchFamily="18" charset="0"/>
                          </a:rPr>
                          <m:t>𝜃</m:t>
                        </m:r>
                      </m:e>
                    </m:acc>
                  </m:oMath>
                </a14:m>
                <a:r>
                  <a:rPr lang="en-CA" sz="2400" dirty="0">
                    <a:solidFill>
                      <a:srgbClr val="002060"/>
                    </a:solidFill>
                    <a:latin typeface="Bahnschrift" panose="020B0502040204020203" pitchFamily="34" charset="0"/>
                  </a:rPr>
                  <a:t> and we get a confidence interval of </a:t>
                </a:r>
                <a:r>
                  <a:rPr lang="en-CA" sz="2400" b="1" dirty="0">
                    <a:solidFill>
                      <a:srgbClr val="002060"/>
                    </a:solidFill>
                    <a:latin typeface="Bahnschrift" panose="020B0502040204020203" pitchFamily="34" charset="0"/>
                  </a:rPr>
                  <a:t>(-0.00038, 0.00239)</a:t>
                </a:r>
              </a:p>
              <a:p>
                <a:pPr marL="457200" indent="-457200">
                  <a:buFont typeface="+mj-lt"/>
                  <a:buAutoNum type="arabicPeriod"/>
                </a:pPr>
                <a:r>
                  <a:rPr lang="en-CA" sz="2400" dirty="0">
                    <a:solidFill>
                      <a:srgbClr val="002060"/>
                    </a:solidFill>
                    <a:latin typeface="Bahnschrift" panose="020B0502040204020203" pitchFamily="34" charset="0"/>
                  </a:rPr>
                  <a:t>We are 95% confident the true drop rate lies in the above interval. Since 0.015 is in the CI, it seems like a plausible value for the drop rate.</a:t>
                </a:r>
              </a:p>
              <a:p>
                <a:pPr marL="457200" indent="-457200">
                  <a:buFont typeface="+mj-lt"/>
                  <a:buAutoNum type="arabicPeriod"/>
                </a:pPr>
                <a:endParaRPr lang="en-CA" sz="2400" dirty="0">
                  <a:solidFill>
                    <a:srgbClr val="002060"/>
                  </a:solidFill>
                  <a:latin typeface="Bahnschrift" panose="020B0502040204020203" pitchFamily="34" charset="0"/>
                </a:endParaRPr>
              </a:p>
            </p:txBody>
          </p:sp>
        </mc:Choice>
        <mc:Fallback xmlns="">
          <p:sp>
            <p:nvSpPr>
              <p:cNvPr id="4" name="Content Placeholder 3">
                <a:extLst>
                  <a:ext uri="{FF2B5EF4-FFF2-40B4-BE49-F238E27FC236}">
                    <a16:creationId xmlns:a16="http://schemas.microsoft.com/office/drawing/2014/main" id="{3F18851F-6E2D-5A31-AA91-400E416E012D}"/>
                  </a:ext>
                </a:extLst>
              </p:cNvPr>
              <p:cNvSpPr>
                <a:spLocks noGrp="1" noRot="1" noChangeAspect="1" noMove="1" noResize="1" noEditPoints="1" noAdjustHandles="1" noChangeArrowheads="1" noChangeShapeType="1" noTextEdit="1"/>
              </p:cNvSpPr>
              <p:nvPr>
                <p:ph idx="1"/>
              </p:nvPr>
            </p:nvSpPr>
            <p:spPr>
              <a:xfrm>
                <a:off x="838200" y="1461830"/>
                <a:ext cx="10891684" cy="5184776"/>
              </a:xfrm>
              <a:blipFill>
                <a:blip r:embed="rId2"/>
                <a:stretch>
                  <a:fillRect l="-840" t="-1647" b="-7412"/>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6AB0FD99-87A4-3CC1-DDAB-E173761C27A2}"/>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3697268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82C58-00F1-B2E6-3C80-FAD524EC5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FF2995-7F8E-632A-E764-6D50F487B61C}"/>
              </a:ext>
            </a:extLst>
          </p:cNvPr>
          <p:cNvSpPr>
            <a:spLocks noGrp="1"/>
          </p:cNvSpPr>
          <p:nvPr>
            <p:ph type="title"/>
          </p:nvPr>
        </p:nvSpPr>
        <p:spPr/>
        <p:txBody>
          <a:bodyPr>
            <a:normAutofit/>
          </a:bodyPr>
          <a:lstStyle/>
          <a:p>
            <a:r>
              <a:rPr lang="en-CA" dirty="0">
                <a:latin typeface="Bahnschrift" panose="020B0502040204020203" pitchFamily="34" charset="0"/>
              </a:rPr>
              <a:t>Asymmetric Confidence Intervals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97F51B-B74A-8836-4A13-A490061E2133}"/>
                  </a:ext>
                </a:extLst>
              </p:cNvPr>
              <p:cNvSpPr>
                <a:spLocks noGrp="1"/>
              </p:cNvSpPr>
              <p:nvPr>
                <p:ph idx="1"/>
              </p:nvPr>
            </p:nvSpPr>
            <p:spPr/>
            <p:txBody>
              <a:bodyPr>
                <a:normAutofit/>
              </a:bodyPr>
              <a:lstStyle/>
              <a:p>
                <a:pPr marL="0" indent="0">
                  <a:buNone/>
                </a:pPr>
                <a:r>
                  <a:rPr lang="en-CA" sz="2400" dirty="0">
                    <a:latin typeface="Bahnschrift" panose="020B0502040204020203" pitchFamily="34" charset="0"/>
                  </a:rPr>
                  <a:t>When you do confidence intervals for </a:t>
                </a:r>
                <a14:m>
                  <m:oMath xmlns:m="http://schemas.openxmlformats.org/officeDocument/2006/math">
                    <m:sSup>
                      <m:sSupPr>
                        <m:ctrlPr>
                          <a:rPr lang="en-CA" sz="2400" i="1" smtClean="0">
                            <a:latin typeface="Cambria Math" panose="02040503050406030204" pitchFamily="18" charset="0"/>
                          </a:rPr>
                        </m:ctrlPr>
                      </m:sSupPr>
                      <m:e>
                        <m:r>
                          <a:rPr lang="en-CA" sz="2400" i="1" smtClean="0">
                            <a:latin typeface="Cambria Math" panose="02040503050406030204" pitchFamily="18" charset="0"/>
                            <a:ea typeface="Cambria Math" panose="02040503050406030204" pitchFamily="18" charset="0"/>
                          </a:rPr>
                          <m:t>𝜎</m:t>
                        </m:r>
                      </m:e>
                      <m:sup>
                        <m:r>
                          <a:rPr lang="en-CA" sz="2400" b="0" i="1" smtClean="0">
                            <a:latin typeface="Cambria Math" panose="02040503050406030204" pitchFamily="18" charset="0"/>
                          </a:rPr>
                          <m:t>2</m:t>
                        </m:r>
                      </m:sup>
                    </m:sSup>
                  </m:oMath>
                </a14:m>
                <a:r>
                  <a:rPr lang="en-CA" sz="2400" dirty="0">
                    <a:latin typeface="Bahnschrift" panose="020B0502040204020203" pitchFamily="34" charset="0"/>
                  </a:rPr>
                  <a:t> or </a:t>
                </a:r>
                <a14:m>
                  <m:oMath xmlns:m="http://schemas.openxmlformats.org/officeDocument/2006/math">
                    <m:r>
                      <a:rPr lang="en-CA" sz="2400" i="1" smtClean="0">
                        <a:latin typeface="Cambria Math" panose="02040503050406030204" pitchFamily="18" charset="0"/>
                        <a:ea typeface="Cambria Math" panose="02040503050406030204" pitchFamily="18" charset="0"/>
                      </a:rPr>
                      <m:t>𝜎</m:t>
                    </m:r>
                  </m:oMath>
                </a14:m>
                <a:r>
                  <a:rPr lang="en-CA" sz="2400" dirty="0">
                    <a:latin typeface="Bahnschrift" panose="020B0502040204020203" pitchFamily="34" charset="0"/>
                  </a:rPr>
                  <a:t>, you use the Chi-squared distribution as your pivotal quantity. Alas, it is asymmetric. </a:t>
                </a:r>
              </a:p>
              <a:p>
                <a:pPr marL="0" indent="0">
                  <a:buNone/>
                </a:pPr>
                <a:endParaRPr lang="en-CA" sz="2400" dirty="0">
                  <a:latin typeface="Bahnschrift" panose="020B0502040204020203" pitchFamily="34" charset="0"/>
                </a:endParaRPr>
              </a:p>
              <a:p>
                <a:pPr marL="0" indent="0">
                  <a:buNone/>
                </a:pPr>
                <a:r>
                  <a:rPr lang="en-CA" sz="2400" dirty="0">
                    <a:latin typeface="Bahnschrift" panose="020B0502040204020203" pitchFamily="34" charset="0"/>
                  </a:rPr>
                  <a:t>So, don’t do </a:t>
                </a:r>
                <a14:m>
                  <m:oMath xmlns:m="http://schemas.openxmlformats.org/officeDocument/2006/math">
                    <m:r>
                      <a:rPr lang="en-CA" sz="2400" b="0" i="1" smtClean="0">
                        <a:latin typeface="Cambria Math" panose="02040503050406030204" pitchFamily="18" charset="0"/>
                      </a:rPr>
                      <m:t>𝑎</m:t>
                    </m:r>
                    <m:r>
                      <a:rPr lang="en-CA" sz="2400" b="0" i="1" smtClean="0">
                        <a:latin typeface="Cambria Math" panose="02040503050406030204" pitchFamily="18" charset="0"/>
                      </a:rPr>
                      <m:t>=−</m:t>
                    </m:r>
                    <m:r>
                      <a:rPr lang="en-CA" sz="2400" b="0" i="1" smtClean="0">
                        <a:latin typeface="Cambria Math" panose="02040503050406030204" pitchFamily="18" charset="0"/>
                      </a:rPr>
                      <m:t>𝑏</m:t>
                    </m:r>
                  </m:oMath>
                </a14:m>
                <a:r>
                  <a:rPr lang="en-CA" sz="2400" dirty="0">
                    <a:latin typeface="Bahnschrift" panose="020B0502040204020203" pitchFamily="34" charset="0"/>
                  </a:rPr>
                  <a:t>. But, </a:t>
                </a:r>
                <a14:m>
                  <m:oMath xmlns:m="http://schemas.openxmlformats.org/officeDocument/2006/math">
                    <m:r>
                      <a:rPr lang="en-CA" sz="2400" b="0" i="1" smtClean="0">
                        <a:latin typeface="Cambria Math" panose="02040503050406030204" pitchFamily="18" charset="0"/>
                      </a:rPr>
                      <m:t>𝑃</m:t>
                    </m:r>
                    <m:d>
                      <m:dPr>
                        <m:ctrlPr>
                          <a:rPr lang="en-CA" sz="2400" b="0" i="1" smtClean="0">
                            <a:latin typeface="Cambria Math" panose="02040503050406030204" pitchFamily="18" charset="0"/>
                          </a:rPr>
                        </m:ctrlPr>
                      </m:dPr>
                      <m:e>
                        <m:r>
                          <a:rPr lang="en-CA" sz="2400" b="0" i="1" smtClean="0">
                            <a:latin typeface="Cambria Math" panose="02040503050406030204" pitchFamily="18" charset="0"/>
                          </a:rPr>
                          <m:t>𝑊</m:t>
                        </m:r>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𝑎</m:t>
                        </m:r>
                      </m:e>
                    </m:d>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𝑃</m:t>
                    </m:r>
                    <m:d>
                      <m:dPr>
                        <m:ctrlPr>
                          <a:rPr lang="en-CA" sz="2400" b="0" i="1" smtClean="0">
                            <a:latin typeface="Cambria Math" panose="02040503050406030204" pitchFamily="18" charset="0"/>
                            <a:ea typeface="Cambria Math" panose="02040503050406030204" pitchFamily="18" charset="0"/>
                          </a:rPr>
                        </m:ctrlPr>
                      </m:dPr>
                      <m:e>
                        <m:r>
                          <a:rPr lang="en-CA" sz="2400" b="0" i="1" smtClean="0">
                            <a:latin typeface="Cambria Math" panose="02040503050406030204" pitchFamily="18" charset="0"/>
                            <a:ea typeface="Cambria Math" panose="02040503050406030204" pitchFamily="18" charset="0"/>
                          </a:rPr>
                          <m:t>𝑊</m:t>
                        </m:r>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𝑏</m:t>
                        </m:r>
                      </m:e>
                    </m:d>
                    <m:r>
                      <a:rPr lang="en-CA" sz="2400" b="0" i="1" smtClean="0">
                        <a:latin typeface="Cambria Math" panose="02040503050406030204" pitchFamily="18" charset="0"/>
                        <a:ea typeface="Cambria Math" panose="02040503050406030204" pitchFamily="18" charset="0"/>
                      </a:rPr>
                      <m:t>=</m:t>
                    </m:r>
                    <m:f>
                      <m:fPr>
                        <m:ctrlPr>
                          <a:rPr lang="en-CA" sz="2400" b="0" i="1" smtClean="0">
                            <a:latin typeface="Cambria Math" panose="02040503050406030204" pitchFamily="18" charset="0"/>
                            <a:ea typeface="Cambria Math" panose="02040503050406030204" pitchFamily="18" charset="0"/>
                          </a:rPr>
                        </m:ctrlPr>
                      </m:fPr>
                      <m:num>
                        <m:r>
                          <a:rPr lang="en-CA" sz="2400" b="0" i="1" smtClean="0">
                            <a:latin typeface="Cambria Math" panose="02040503050406030204" pitchFamily="18" charset="0"/>
                            <a:ea typeface="Cambria Math" panose="02040503050406030204" pitchFamily="18" charset="0"/>
                          </a:rPr>
                          <m:t>1−</m:t>
                        </m:r>
                        <m:r>
                          <a:rPr lang="en-CA" sz="2400" b="0" i="1" smtClean="0">
                            <a:latin typeface="Cambria Math" panose="02040503050406030204" pitchFamily="18" charset="0"/>
                            <a:ea typeface="Cambria Math" panose="02040503050406030204" pitchFamily="18" charset="0"/>
                          </a:rPr>
                          <m:t>𝑝</m:t>
                        </m:r>
                      </m:num>
                      <m:den>
                        <m:r>
                          <a:rPr lang="en-CA" sz="2400" b="0" i="1" smtClean="0">
                            <a:latin typeface="Cambria Math" panose="02040503050406030204" pitchFamily="18" charset="0"/>
                            <a:ea typeface="Cambria Math" panose="02040503050406030204" pitchFamily="18" charset="0"/>
                          </a:rPr>
                          <m:t>2</m:t>
                        </m:r>
                      </m:den>
                    </m:f>
                  </m:oMath>
                </a14:m>
                <a:r>
                  <a:rPr lang="en-CA" sz="2400" dirty="0">
                    <a:latin typeface="Bahnschrift" panose="020B0502040204020203" pitchFamily="34" charset="0"/>
                  </a:rPr>
                  <a:t> still holds.</a:t>
                </a:r>
              </a:p>
              <a:p>
                <a:pPr marL="0" indent="0">
                  <a:buNone/>
                </a:pPr>
                <a:endParaRPr lang="en-CA" sz="2400" dirty="0">
                  <a:latin typeface="Bahnschrift" panose="020B0502040204020203" pitchFamily="34" charset="0"/>
                </a:endParaRPr>
              </a:p>
              <a:p>
                <a:pPr marL="0" indent="0">
                  <a:buNone/>
                </a:pPr>
                <a:r>
                  <a:rPr lang="en-CA" sz="2400" dirty="0">
                    <a:latin typeface="Bahnschrift" panose="020B0502040204020203" pitchFamily="34" charset="0"/>
                  </a:rPr>
                  <a:t>Also, they share the same pivotal quantity – just remember to take the square root for standard deviation, and not to do so for variance. </a:t>
                </a:r>
              </a:p>
            </p:txBody>
          </p:sp>
        </mc:Choice>
        <mc:Fallback xmlns="">
          <p:sp>
            <p:nvSpPr>
              <p:cNvPr id="3" name="Content Placeholder 2">
                <a:extLst>
                  <a:ext uri="{FF2B5EF4-FFF2-40B4-BE49-F238E27FC236}">
                    <a16:creationId xmlns:a16="http://schemas.microsoft.com/office/drawing/2014/main" id="{0297F51B-B74A-8836-4A13-A490061E2133}"/>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43170550-9400-E303-14CC-E8BBF0C3901B}"/>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2720609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1A2B9-FC6B-B3EE-E683-873E89119D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D474C-761D-06D5-84BE-544621114D69}"/>
              </a:ext>
            </a:extLst>
          </p:cNvPr>
          <p:cNvSpPr>
            <a:spLocks noGrp="1"/>
          </p:cNvSpPr>
          <p:nvPr>
            <p:ph type="title"/>
          </p:nvPr>
        </p:nvSpPr>
        <p:spPr/>
        <p:txBody>
          <a:bodyPr>
            <a:normAutofit/>
          </a:bodyPr>
          <a:lstStyle/>
          <a:p>
            <a:r>
              <a:rPr lang="en-CA" dirty="0">
                <a:latin typeface="Bahnschrift" panose="020B0502040204020203" pitchFamily="34" charset="0"/>
              </a:rPr>
              <a:t>Confidence Interval Reference</a:t>
            </a:r>
          </a:p>
        </p:txBody>
      </p:sp>
      <p:sp>
        <p:nvSpPr>
          <p:cNvPr id="3" name="Content Placeholder 2">
            <a:extLst>
              <a:ext uri="{FF2B5EF4-FFF2-40B4-BE49-F238E27FC236}">
                <a16:creationId xmlns:a16="http://schemas.microsoft.com/office/drawing/2014/main" id="{5D376631-3A58-F67E-FE27-43AD47CAC478}"/>
              </a:ext>
            </a:extLst>
          </p:cNvPr>
          <p:cNvSpPr>
            <a:spLocks noGrp="1"/>
          </p:cNvSpPr>
          <p:nvPr>
            <p:ph idx="1"/>
          </p:nvPr>
        </p:nvSpPr>
        <p:spPr/>
        <p:txBody>
          <a:bodyPr>
            <a:normAutofit/>
          </a:bodyPr>
          <a:lstStyle/>
          <a:p>
            <a:pPr marL="0" indent="0">
              <a:buNone/>
            </a:pPr>
            <a:r>
              <a:rPr lang="en-CA" sz="2400" dirty="0">
                <a:latin typeface="Bahnschrift" panose="020B0502040204020203" pitchFamily="34" charset="0"/>
              </a:rPr>
              <a:t>It’s in the notes. They even give you shortcuts on how to calculate the quantiles! Nice.</a:t>
            </a:r>
          </a:p>
          <a:p>
            <a:pPr marL="0" indent="0">
              <a:buNone/>
            </a:pPr>
            <a:endParaRPr lang="en-CA" sz="2400" dirty="0">
              <a:latin typeface="Bahnschrift" panose="020B0502040204020203" pitchFamily="34" charset="0"/>
            </a:endParaRPr>
          </a:p>
          <a:p>
            <a:pPr marL="0" indent="0">
              <a:buNone/>
            </a:pPr>
            <a:r>
              <a:rPr lang="en-CA" sz="2400" dirty="0">
                <a:latin typeface="Bahnschrift" panose="020B0502040204020203" pitchFamily="34" charset="0"/>
              </a:rPr>
              <a:t>It may be worth remembering these CI formulas, if you want. However, you can always just rederive them from the pivotal quantities.</a:t>
            </a:r>
          </a:p>
          <a:p>
            <a:pPr marL="0" indent="0">
              <a:buNone/>
            </a:pPr>
            <a:endParaRPr lang="en-CA" sz="2400" dirty="0">
              <a:latin typeface="Bahnschrift" panose="020B0502040204020203" pitchFamily="34" charset="0"/>
            </a:endParaRPr>
          </a:p>
          <a:p>
            <a:pPr marL="0" indent="0">
              <a:buNone/>
            </a:pPr>
            <a:r>
              <a:rPr lang="en-CA" sz="2400" dirty="0">
                <a:latin typeface="Bahnschrift" panose="020B0502040204020203" pitchFamily="34" charset="0"/>
              </a:rPr>
              <a:t>Attached are screenshots of parts of the tables for the Confidence Intervals that showed up on my midterm reference sheet back in the day.</a:t>
            </a:r>
          </a:p>
        </p:txBody>
      </p:sp>
      <p:sp>
        <p:nvSpPr>
          <p:cNvPr id="5" name="Rectangle 4">
            <a:extLst>
              <a:ext uri="{FF2B5EF4-FFF2-40B4-BE49-F238E27FC236}">
                <a16:creationId xmlns:a16="http://schemas.microsoft.com/office/drawing/2014/main" id="{C7883AC4-660F-0E14-E17B-09F50B4FBA1B}"/>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1012875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C6AEA-492D-079F-9AA4-FDCEFD2EC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3A95B-5758-9C07-664B-30DAD9E5D6BE}"/>
              </a:ext>
            </a:extLst>
          </p:cNvPr>
          <p:cNvSpPr>
            <a:spLocks noGrp="1"/>
          </p:cNvSpPr>
          <p:nvPr>
            <p:ph type="title"/>
          </p:nvPr>
        </p:nvSpPr>
        <p:spPr/>
        <p:txBody>
          <a:bodyPr>
            <a:normAutofit/>
          </a:bodyPr>
          <a:lstStyle/>
          <a:p>
            <a:r>
              <a:rPr lang="en-CA" dirty="0">
                <a:latin typeface="Bahnschrift" panose="020B0502040204020203" pitchFamily="34" charset="0"/>
              </a:rPr>
              <a:t>Confidence Interval Reference</a:t>
            </a:r>
          </a:p>
        </p:txBody>
      </p:sp>
      <p:sp>
        <p:nvSpPr>
          <p:cNvPr id="5" name="Rectangle 4">
            <a:extLst>
              <a:ext uri="{FF2B5EF4-FFF2-40B4-BE49-F238E27FC236}">
                <a16:creationId xmlns:a16="http://schemas.microsoft.com/office/drawing/2014/main" id="{6069A593-CDD7-A536-FFD7-D8CE4A921F9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8" name="Picture 7">
            <a:extLst>
              <a:ext uri="{FF2B5EF4-FFF2-40B4-BE49-F238E27FC236}">
                <a16:creationId xmlns:a16="http://schemas.microsoft.com/office/drawing/2014/main" id="{2DAF799F-BDF1-C38E-782A-F2256196CD09}"/>
              </a:ext>
            </a:extLst>
          </p:cNvPr>
          <p:cNvPicPr>
            <a:picLocks noChangeAspect="1"/>
          </p:cNvPicPr>
          <p:nvPr/>
        </p:nvPicPr>
        <p:blipFill>
          <a:blip r:embed="rId2"/>
          <a:stretch>
            <a:fillRect/>
          </a:stretch>
        </p:blipFill>
        <p:spPr>
          <a:xfrm>
            <a:off x="2686647" y="1480389"/>
            <a:ext cx="6818705" cy="5141635"/>
          </a:xfrm>
          <a:prstGeom prst="rect">
            <a:avLst/>
          </a:prstGeom>
        </p:spPr>
      </p:pic>
    </p:spTree>
    <p:extLst>
      <p:ext uri="{BB962C8B-B14F-4D97-AF65-F5344CB8AC3E}">
        <p14:creationId xmlns:p14="http://schemas.microsoft.com/office/powerpoint/2010/main" val="27315887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2EA8C-A193-7BE4-EE0A-62DBDF93F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0AED3-DC8F-BAFA-1301-8AFB1DB6B181}"/>
              </a:ext>
            </a:extLst>
          </p:cNvPr>
          <p:cNvSpPr>
            <a:spLocks noGrp="1"/>
          </p:cNvSpPr>
          <p:nvPr>
            <p:ph type="title"/>
          </p:nvPr>
        </p:nvSpPr>
        <p:spPr/>
        <p:txBody>
          <a:bodyPr>
            <a:normAutofit/>
          </a:bodyPr>
          <a:lstStyle/>
          <a:p>
            <a:r>
              <a:rPr lang="en-CA" dirty="0">
                <a:latin typeface="Bahnschrift" panose="020B0502040204020203" pitchFamily="34" charset="0"/>
              </a:rPr>
              <a:t>Confidence Interval Reference</a:t>
            </a:r>
          </a:p>
        </p:txBody>
      </p:sp>
      <p:sp>
        <p:nvSpPr>
          <p:cNvPr id="5" name="Rectangle 4">
            <a:extLst>
              <a:ext uri="{FF2B5EF4-FFF2-40B4-BE49-F238E27FC236}">
                <a16:creationId xmlns:a16="http://schemas.microsoft.com/office/drawing/2014/main" id="{02DEC7AB-BD24-14D5-51F1-0C9373398D65}"/>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pic>
        <p:nvPicPr>
          <p:cNvPr id="4" name="Picture 3">
            <a:extLst>
              <a:ext uri="{FF2B5EF4-FFF2-40B4-BE49-F238E27FC236}">
                <a16:creationId xmlns:a16="http://schemas.microsoft.com/office/drawing/2014/main" id="{5C72F85F-3BAD-F666-B491-4F953C73503D}"/>
              </a:ext>
            </a:extLst>
          </p:cNvPr>
          <p:cNvPicPr>
            <a:picLocks noChangeAspect="1"/>
          </p:cNvPicPr>
          <p:nvPr/>
        </p:nvPicPr>
        <p:blipFill>
          <a:blip r:embed="rId2"/>
          <a:stretch>
            <a:fillRect/>
          </a:stretch>
        </p:blipFill>
        <p:spPr>
          <a:xfrm>
            <a:off x="582561" y="1493447"/>
            <a:ext cx="5713270" cy="2509073"/>
          </a:xfrm>
          <a:prstGeom prst="rect">
            <a:avLst/>
          </a:prstGeom>
        </p:spPr>
      </p:pic>
      <p:pic>
        <p:nvPicPr>
          <p:cNvPr id="7" name="Picture 6">
            <a:extLst>
              <a:ext uri="{FF2B5EF4-FFF2-40B4-BE49-F238E27FC236}">
                <a16:creationId xmlns:a16="http://schemas.microsoft.com/office/drawing/2014/main" id="{0960F126-6857-ADE2-8418-A05351F325C2}"/>
              </a:ext>
            </a:extLst>
          </p:cNvPr>
          <p:cNvPicPr>
            <a:picLocks noChangeAspect="1"/>
          </p:cNvPicPr>
          <p:nvPr/>
        </p:nvPicPr>
        <p:blipFill>
          <a:blip r:embed="rId3"/>
          <a:stretch>
            <a:fillRect/>
          </a:stretch>
        </p:blipFill>
        <p:spPr>
          <a:xfrm>
            <a:off x="6295831" y="2265740"/>
            <a:ext cx="5713270" cy="1736780"/>
          </a:xfrm>
          <a:prstGeom prst="rect">
            <a:avLst/>
          </a:prstGeom>
        </p:spPr>
      </p:pic>
      <p:pic>
        <p:nvPicPr>
          <p:cNvPr id="10" name="Picture 9">
            <a:extLst>
              <a:ext uri="{FF2B5EF4-FFF2-40B4-BE49-F238E27FC236}">
                <a16:creationId xmlns:a16="http://schemas.microsoft.com/office/drawing/2014/main" id="{2D7BA661-5B13-F96C-9C04-8909A2B7C746}"/>
              </a:ext>
            </a:extLst>
          </p:cNvPr>
          <p:cNvPicPr>
            <a:picLocks noChangeAspect="1"/>
          </p:cNvPicPr>
          <p:nvPr/>
        </p:nvPicPr>
        <p:blipFill>
          <a:blip r:embed="rId4"/>
          <a:stretch>
            <a:fillRect/>
          </a:stretch>
        </p:blipFill>
        <p:spPr>
          <a:xfrm>
            <a:off x="2153732" y="4303054"/>
            <a:ext cx="7884535" cy="1749218"/>
          </a:xfrm>
          <a:prstGeom prst="rect">
            <a:avLst/>
          </a:prstGeom>
        </p:spPr>
      </p:pic>
    </p:spTree>
    <p:extLst>
      <p:ext uri="{BB962C8B-B14F-4D97-AF65-F5344CB8AC3E}">
        <p14:creationId xmlns:p14="http://schemas.microsoft.com/office/powerpoint/2010/main" val="3526276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F009B-3FB3-F4BA-AA05-CC29135CC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96A7D-5798-4422-32EE-6B929A192CA6}"/>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Margin of Error</a:t>
            </a:r>
          </a:p>
        </p:txBody>
      </p:sp>
      <p:sp>
        <p:nvSpPr>
          <p:cNvPr id="5" name="Rectangle 4">
            <a:extLst>
              <a:ext uri="{FF2B5EF4-FFF2-40B4-BE49-F238E27FC236}">
                <a16:creationId xmlns:a16="http://schemas.microsoft.com/office/drawing/2014/main" id="{371C90D1-774C-4ABD-0C14-7112D1975579}"/>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975573E5-66B4-177E-C5BD-C6EB939DA8D4}"/>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6693A02A-6BA1-A727-2656-5DF55216EF9C}"/>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Determining just the right amount of effort to put in</a:t>
            </a:r>
          </a:p>
        </p:txBody>
      </p:sp>
    </p:spTree>
    <p:extLst>
      <p:ext uri="{BB962C8B-B14F-4D97-AF65-F5344CB8AC3E}">
        <p14:creationId xmlns:p14="http://schemas.microsoft.com/office/powerpoint/2010/main" val="929838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72F7C-6407-C885-8B59-CFB70B2A6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27BA8-331D-C881-7011-F42EA4AA4835}"/>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Margin of Error Calculation</a:t>
            </a:r>
          </a:p>
        </p:txBody>
      </p:sp>
      <p:sp>
        <p:nvSpPr>
          <p:cNvPr id="5" name="Rectangle 4">
            <a:extLst>
              <a:ext uri="{FF2B5EF4-FFF2-40B4-BE49-F238E27FC236}">
                <a16:creationId xmlns:a16="http://schemas.microsoft.com/office/drawing/2014/main" id="{BF9FBB56-2203-A50A-5199-D9095A2F45ED}"/>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7C4BFAD-3D7C-CC5C-5EA9-2432552866EB}"/>
                  </a:ext>
                </a:extLst>
              </p:cNvPr>
              <p:cNvSpPr>
                <a:spLocks noGrp="1"/>
              </p:cNvSpPr>
              <p:nvPr>
                <p:ph idx="1"/>
              </p:nvPr>
            </p:nvSpPr>
            <p:spPr>
              <a:xfrm>
                <a:off x="838200" y="1825625"/>
                <a:ext cx="10822858" cy="4351338"/>
              </a:xfrm>
            </p:spPr>
            <p:txBody>
              <a:bodyPr>
                <a:normAutofit/>
              </a:bodyPr>
              <a:lstStyle/>
              <a:p>
                <a:pPr marL="0" indent="0">
                  <a:buNone/>
                </a:pPr>
                <a:r>
                  <a:rPr lang="en-CA" sz="2400" b="1" dirty="0">
                    <a:latin typeface="Bahnschrift" panose="020B0502040204020203" pitchFamily="34" charset="0"/>
                    <a:cs typeface="Cascadia Mono" panose="020B0609020000020004" pitchFamily="49" charset="0"/>
                  </a:rPr>
                  <a:t>Case 1: Binomial Distribution that is Approximately Gaussian</a:t>
                </a:r>
              </a:p>
              <a:p>
                <a:r>
                  <a:rPr lang="en-CA" sz="2400" dirty="0">
                    <a:latin typeface="Bahnschrift" panose="020B0502040204020203" pitchFamily="34" charset="0"/>
                    <a:cs typeface="Cascadia Mono" panose="020B0609020000020004" pitchFamily="49" charset="0"/>
                  </a:rPr>
                  <a:t>Say we have a 95% approximate CI for a binomial proportion. The formula for that is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1.96×</m:t>
                    </m:r>
                    <m:rad>
                      <m:radPr>
                        <m:degHide m:val="on"/>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radPr>
                      <m:deg/>
                      <m:e>
                        <m:f>
                          <m:f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Pr>
                          <m:num>
                            <m:acc>
                              <m:accPr>
                                <m:chr m:val="̂"/>
                                <m:ctrlPr>
                                  <a:rPr lang="en-CA" sz="2400" i="1">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ea typeface="Cambria Math" panose="02040503050406030204" pitchFamily="18" charset="0"/>
                                <a:cs typeface="Cascadia Mono" panose="020B0609020000020004" pitchFamily="49" charset="0"/>
                              </a:rPr>
                              <m:t>(1−</m:t>
                            </m:r>
                            <m:acc>
                              <m:accPr>
                                <m:chr m:val="̂"/>
                                <m:ctrlPr>
                                  <a:rPr lang="en-CA" sz="2400" i="1">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num>
                          <m:den>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𝑛</m:t>
                            </m:r>
                          </m:den>
                        </m:f>
                      </m:e>
                    </m:rad>
                  </m:oMath>
                </a14:m>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Thus, the width of the CI is </a:t>
                </a:r>
                <a14:m>
                  <m:oMath xmlns:m="http://schemas.openxmlformats.org/officeDocument/2006/math">
                    <m:r>
                      <a:rPr lang="en-CA" sz="2400" b="0" i="0" smtClean="0">
                        <a:latin typeface="Cambria Math" panose="02040503050406030204" pitchFamily="18" charset="0"/>
                        <a:ea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×1.96×</m:t>
                    </m:r>
                    <m:rad>
                      <m:radPr>
                        <m:degHide m:val="on"/>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radPr>
                      <m:deg/>
                      <m:e>
                        <m:f>
                          <m:f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Pr>
                          <m:num>
                            <m:acc>
                              <m:accPr>
                                <m:chr m:val="̂"/>
                                <m:ctrlPr>
                                  <a:rPr lang="en-CA" sz="2400" i="1">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ea typeface="Cambria Math" panose="02040503050406030204" pitchFamily="18" charset="0"/>
                                <a:cs typeface="Cascadia Mono" panose="020B0609020000020004" pitchFamily="49" charset="0"/>
                              </a:rPr>
                              <m:t>(1−</m:t>
                            </m:r>
                            <m:acc>
                              <m:accPr>
                                <m:chr m:val="̂"/>
                                <m:ctrlPr>
                                  <a:rPr lang="en-CA" sz="2400" i="1">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num>
                          <m:den>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𝑛</m:t>
                            </m:r>
                          </m:den>
                        </m:f>
                      </m:e>
                    </m:rad>
                  </m:oMath>
                </a14:m>
                <a:r>
                  <a:rPr lang="en-CA" sz="2400" dirty="0">
                    <a:latin typeface="Bahnschrift" panose="020B0502040204020203" pitchFamily="34" charset="0"/>
                    <a:cs typeface="Cascadia Mono" panose="020B0609020000020004" pitchFamily="49" charset="0"/>
                  </a:rPr>
                  <a:t>. We can then, say, choose to enforce </a:t>
                </a:r>
                <a14:m>
                  <m:oMath xmlns:m="http://schemas.openxmlformats.org/officeDocument/2006/math">
                    <m:r>
                      <a:rPr lang="en-CA" sz="2400">
                        <a:latin typeface="Cambria Math" panose="02040503050406030204" pitchFamily="18" charset="0"/>
                        <a:ea typeface="Cambria Math" panose="02040503050406030204" pitchFamily="18" charset="0"/>
                        <a:cs typeface="Cascadia Mono" panose="020B0609020000020004" pitchFamily="49" charset="0"/>
                      </a:rPr>
                      <m:t>2</m:t>
                    </m:r>
                    <m:r>
                      <a:rPr lang="en-CA" sz="2400" i="1">
                        <a:latin typeface="Cambria Math" panose="02040503050406030204" pitchFamily="18" charset="0"/>
                        <a:ea typeface="Cambria Math" panose="02040503050406030204" pitchFamily="18" charset="0"/>
                        <a:cs typeface="Cascadia Mono" panose="020B0609020000020004" pitchFamily="49" charset="0"/>
                      </a:rPr>
                      <m:t>×1.96×</m:t>
                    </m:r>
                    <m:rad>
                      <m:radPr>
                        <m:degHide m:val="on"/>
                        <m:ctrlPr>
                          <a:rPr lang="en-CA" sz="2400" i="1">
                            <a:latin typeface="Cambria Math" panose="02040503050406030204" pitchFamily="18" charset="0"/>
                            <a:ea typeface="Cambria Math" panose="02040503050406030204" pitchFamily="18" charset="0"/>
                            <a:cs typeface="Cascadia Mono" panose="020B0609020000020004" pitchFamily="49" charset="0"/>
                          </a:rPr>
                        </m:ctrlPr>
                      </m:radPr>
                      <m:deg/>
                      <m:e>
                        <m:f>
                          <m:fPr>
                            <m:ctrlPr>
                              <a:rPr lang="en-CA" sz="2400" i="1">
                                <a:latin typeface="Cambria Math" panose="02040503050406030204" pitchFamily="18" charset="0"/>
                                <a:ea typeface="Cambria Math" panose="02040503050406030204" pitchFamily="18" charset="0"/>
                                <a:cs typeface="Cascadia Mono" panose="020B0609020000020004" pitchFamily="49" charset="0"/>
                              </a:rPr>
                            </m:ctrlPr>
                          </m:fPr>
                          <m:num>
                            <m:acc>
                              <m:accPr>
                                <m:chr m:val="̂"/>
                                <m:ctrlPr>
                                  <a:rPr lang="en-CA" sz="2400" i="1">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r>
                              <a:rPr lang="en-CA" sz="2400" i="1">
                                <a:latin typeface="Cambria Math" panose="02040503050406030204" pitchFamily="18" charset="0"/>
                                <a:ea typeface="Cambria Math" panose="02040503050406030204" pitchFamily="18" charset="0"/>
                                <a:cs typeface="Cascadia Mono" panose="020B0609020000020004" pitchFamily="49" charset="0"/>
                              </a:rPr>
                              <m:t>(1−</m:t>
                            </m:r>
                            <m:acc>
                              <m:accPr>
                                <m:chr m:val="̂"/>
                                <m:ctrlPr>
                                  <a:rPr lang="en-CA" sz="2400" i="1">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r>
                              <a:rPr lang="en-CA" sz="2400" i="1">
                                <a:latin typeface="Cambria Math" panose="02040503050406030204" pitchFamily="18" charset="0"/>
                                <a:ea typeface="Cambria Math" panose="02040503050406030204" pitchFamily="18" charset="0"/>
                                <a:cs typeface="Cascadia Mono" panose="020B0609020000020004" pitchFamily="49" charset="0"/>
                              </a:rPr>
                              <m:t>)</m:t>
                            </m:r>
                          </m:num>
                          <m:den>
                            <m:r>
                              <a:rPr lang="en-CA" sz="2400" i="1">
                                <a:latin typeface="Cambria Math" panose="02040503050406030204" pitchFamily="18" charset="0"/>
                                <a:ea typeface="Cambria Math" panose="02040503050406030204" pitchFamily="18" charset="0"/>
                                <a:cs typeface="Cascadia Mono" panose="020B0609020000020004" pitchFamily="49" charset="0"/>
                              </a:rPr>
                              <m:t>𝑛</m:t>
                            </m:r>
                          </m:den>
                        </m:f>
                      </m:e>
                    </m:rad>
                    <m:r>
                      <a:rPr lang="en-CA" sz="240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2(0.03)</m:t>
                    </m:r>
                  </m:oMath>
                </a14:m>
                <a:r>
                  <a:rPr lang="en-CA" sz="2400" dirty="0">
                    <a:latin typeface="Bahnschrift" panose="020B0502040204020203" pitchFamily="34" charset="0"/>
                    <a:cs typeface="Cascadia Mono" panose="020B0609020000020004" pitchFamily="49" charset="0"/>
                  </a:rPr>
                  <a:t> and solve for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oMath>
                </a14:m>
                <a:r>
                  <a:rPr lang="en-CA" sz="2400" dirty="0">
                    <a:latin typeface="Bahnschrift" panose="020B0502040204020203" pitchFamily="34" charset="0"/>
                    <a:cs typeface="Cascadia Mono" panose="020B0609020000020004" pitchFamily="49" charset="0"/>
                  </a:rPr>
                  <a:t> to limit our width/MOE.</a:t>
                </a:r>
              </a:p>
              <a:p>
                <a:r>
                  <a:rPr lang="en-CA" sz="2400" dirty="0">
                    <a:latin typeface="Bahnschrift" panose="020B0502040204020203" pitchFamily="34" charset="0"/>
                    <a:cs typeface="Cascadia Mono" panose="020B0609020000020004" pitchFamily="49" charset="0"/>
                  </a:rPr>
                  <a:t>However, we need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oMath>
                </a14:m>
                <a:r>
                  <a:rPr lang="en-CA" sz="2400" dirty="0">
                    <a:latin typeface="Bahnschrift" panose="020B0502040204020203" pitchFamily="34" charset="0"/>
                    <a:cs typeface="Cascadia Mono" panose="020B0609020000020004" pitchFamily="49" charset="0"/>
                  </a:rPr>
                  <a:t>. To be safe, because of calculus, </a:t>
                </a:r>
                <a:r>
                  <a:rPr lang="en-CA" sz="2400" b="1" dirty="0">
                    <a:latin typeface="Bahnschrift" panose="020B0502040204020203" pitchFamily="34" charset="0"/>
                    <a:cs typeface="Cascadia Mono" panose="020B0609020000020004" pitchFamily="49" charset="0"/>
                  </a:rPr>
                  <a:t>assume </a:t>
                </a:r>
                <a14:m>
                  <m:oMath xmlns:m="http://schemas.openxmlformats.org/officeDocument/2006/math">
                    <m:acc>
                      <m:accPr>
                        <m:chr m:val="̂"/>
                        <m:ctrlPr>
                          <a:rPr lang="en-CA" sz="2400" b="1" i="1">
                            <a:latin typeface="Cambria Math" panose="02040503050406030204" pitchFamily="18" charset="0"/>
                            <a:cs typeface="Cascadia Mono" panose="020B0609020000020004" pitchFamily="49" charset="0"/>
                          </a:rPr>
                        </m:ctrlPr>
                      </m:accPr>
                      <m:e>
                        <m:r>
                          <a:rPr lang="en-CA" sz="2400" b="1" i="1">
                            <a:latin typeface="Cambria Math" panose="02040503050406030204" pitchFamily="18" charset="0"/>
                            <a:ea typeface="Cambria Math" panose="02040503050406030204" pitchFamily="18" charset="0"/>
                            <a:cs typeface="Cascadia Mono" panose="020B0609020000020004" pitchFamily="49" charset="0"/>
                          </a:rPr>
                          <m:t>𝜽</m:t>
                        </m:r>
                      </m:e>
                    </m:acc>
                    <m:r>
                      <a:rPr lang="en-CA" sz="2400" b="1"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𝟎</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𝟓</m:t>
                    </m:r>
                  </m:oMath>
                </a14:m>
                <a:r>
                  <a:rPr lang="en-CA" sz="2400" dirty="0">
                    <a:latin typeface="Bahnschrift" panose="020B0502040204020203" pitchFamily="34" charset="0"/>
                    <a:cs typeface="Cascadia Mono" panose="020B0609020000020004" pitchFamily="49" charset="0"/>
                  </a:rPr>
                  <a:t> and do the calculation. If you get a decimal value of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oMath>
                </a14:m>
                <a:r>
                  <a:rPr lang="en-CA" sz="2400" b="1" dirty="0">
                    <a:latin typeface="Bahnschrift" panose="020B0502040204020203" pitchFamily="34" charset="0"/>
                    <a:cs typeface="Cascadia Mono" panose="020B0609020000020004" pitchFamily="49" charset="0"/>
                  </a:rPr>
                  <a:t>, round up</a:t>
                </a:r>
                <a:r>
                  <a:rPr lang="en-CA" sz="2400" dirty="0">
                    <a:latin typeface="Bahnschrift" panose="020B0502040204020203" pitchFamily="34" charset="0"/>
                    <a:cs typeface="Cascadia Mono" panose="020B0609020000020004" pitchFamily="49" charset="0"/>
                  </a:rPr>
                  <a:t>.</a:t>
                </a:r>
                <a:endParaRPr lang="en-CA" sz="2400" b="1"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27C4BFAD-3D7C-CC5C-5EA9-2432552866EB}"/>
                  </a:ext>
                </a:extLst>
              </p:cNvPr>
              <p:cNvSpPr>
                <a:spLocks noGrp="1" noRot="1" noChangeAspect="1" noMove="1" noResize="1" noEditPoints="1" noAdjustHandles="1" noChangeArrowheads="1" noChangeShapeType="1" noTextEdit="1"/>
              </p:cNvSpPr>
              <p:nvPr>
                <p:ph idx="1"/>
              </p:nvPr>
            </p:nvSpPr>
            <p:spPr>
              <a:xfrm>
                <a:off x="838200" y="1825625"/>
                <a:ext cx="10822858" cy="4351338"/>
              </a:xfrm>
              <a:blipFill>
                <a:blip r:embed="rId2"/>
                <a:stretch>
                  <a:fillRect l="-901" t="-1961" r="-394"/>
                </a:stretch>
              </a:blipFill>
            </p:spPr>
            <p:txBody>
              <a:bodyPr/>
              <a:lstStyle/>
              <a:p>
                <a:r>
                  <a:rPr lang="en-CA">
                    <a:noFill/>
                  </a:rPr>
                  <a:t> </a:t>
                </a:r>
              </a:p>
            </p:txBody>
          </p:sp>
        </mc:Fallback>
      </mc:AlternateContent>
    </p:spTree>
    <p:extLst>
      <p:ext uri="{BB962C8B-B14F-4D97-AF65-F5344CB8AC3E}">
        <p14:creationId xmlns:p14="http://schemas.microsoft.com/office/powerpoint/2010/main" val="5553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4DF92-CE67-8BCA-E5CD-926D4CCED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6BDD8-48EA-2249-2EC9-DF155B710C23}"/>
              </a:ext>
            </a:extLst>
          </p:cNvPr>
          <p:cNvSpPr>
            <a:spLocks noGrp="1"/>
          </p:cNvSpPr>
          <p:nvPr>
            <p:ph type="title"/>
          </p:nvPr>
        </p:nvSpPr>
        <p:spPr/>
        <p:txBody>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What is the midterm on???</a:t>
            </a:r>
          </a:p>
        </p:txBody>
      </p:sp>
      <p:sp>
        <p:nvSpPr>
          <p:cNvPr id="4" name="Text Placeholder 3">
            <a:extLst>
              <a:ext uri="{FF2B5EF4-FFF2-40B4-BE49-F238E27FC236}">
                <a16:creationId xmlns:a16="http://schemas.microsoft.com/office/drawing/2014/main" id="{27DABA3F-AAA1-B389-DAC6-9A548DECA2AE}"/>
              </a:ext>
            </a:extLst>
          </p:cNvPr>
          <p:cNvSpPr>
            <a:spLocks noGrp="1"/>
          </p:cNvSpPr>
          <p:nvPr>
            <p:ph idx="1"/>
          </p:nvPr>
        </p:nvSpPr>
        <p:spPr>
          <a:xfrm>
            <a:off x="838200" y="1465006"/>
            <a:ext cx="10515600" cy="4711957"/>
          </a:xfrm>
        </p:spPr>
        <p:txBody>
          <a:bodyPr>
            <a:normAutofit/>
          </a:bodyPr>
          <a:lstStyle/>
          <a:p>
            <a:pPr marL="0" indent="0">
              <a:buNone/>
            </a:pPr>
            <a:r>
              <a:rPr lang="en-CA" dirty="0">
                <a:latin typeface="Bahnschrift" panose="020B0502040204020203" pitchFamily="34" charset="0"/>
                <a:ea typeface="Cambria Math" panose="02040503050406030204" pitchFamily="18" charset="0"/>
                <a:cs typeface="Cascadia Code" panose="020B0609020000020004" pitchFamily="49" charset="0"/>
              </a:rPr>
              <a:t>Check your Ruburic lmao</a:t>
            </a:r>
          </a:p>
          <a:p>
            <a:pPr marL="0" indent="0">
              <a:buNone/>
            </a:pPr>
            <a:endParaRPr lang="en-CA" dirty="0">
              <a:latin typeface="Bahnschrift" panose="020B0502040204020203" pitchFamily="34" charset="0"/>
              <a:ea typeface="Cambria Math" panose="02040503050406030204" pitchFamily="18" charset="0"/>
              <a:cs typeface="Cascadia Code" panose="020B0609020000020004" pitchFamily="49" charset="0"/>
            </a:endParaRPr>
          </a:p>
          <a:p>
            <a:pPr marL="0" indent="0">
              <a:buNone/>
            </a:pPr>
            <a:r>
              <a:rPr lang="en-CA" dirty="0">
                <a:latin typeface="Bahnschrift" panose="020B0502040204020203" pitchFamily="34" charset="0"/>
                <a:ea typeface="Cambria Math" panose="02040503050406030204" pitchFamily="18" charset="0"/>
                <a:cs typeface="Cascadia Code" panose="020B0609020000020004" pitchFamily="49" charset="0"/>
              </a:rPr>
              <a:t>No actually I was looking at it and oh my god its so detailed you can basically make that a cheat sheet its actually crazy</a:t>
            </a:r>
          </a:p>
          <a:p>
            <a:pPr marL="0" indent="0">
              <a:buNone/>
            </a:pPr>
            <a:endParaRPr lang="en-CA" dirty="0">
              <a:latin typeface="Bahnschrift" panose="020B0502040204020203" pitchFamily="34" charset="0"/>
              <a:ea typeface="Cambria Math" panose="02040503050406030204" pitchFamily="18" charset="0"/>
              <a:cs typeface="Cascadia Code" panose="020B0609020000020004" pitchFamily="49" charset="0"/>
            </a:endParaRPr>
          </a:p>
          <a:p>
            <a:pPr marL="0" indent="0">
              <a:buNone/>
            </a:pPr>
            <a:r>
              <a:rPr lang="en-CA" dirty="0">
                <a:latin typeface="Bahnschrift" panose="020B0502040204020203" pitchFamily="34" charset="0"/>
                <a:ea typeface="Cambria Math" panose="02040503050406030204" pitchFamily="18" charset="0"/>
                <a:cs typeface="Cascadia Code" panose="020B0609020000020004" pitchFamily="49" charset="0"/>
              </a:rPr>
              <a:t>Also the exam is open book??? Lucky you. I’m hoping you prepared your notes.</a:t>
            </a:r>
          </a:p>
        </p:txBody>
      </p:sp>
      <p:sp>
        <p:nvSpPr>
          <p:cNvPr id="5" name="Rectangle 4">
            <a:extLst>
              <a:ext uri="{FF2B5EF4-FFF2-40B4-BE49-F238E27FC236}">
                <a16:creationId xmlns:a16="http://schemas.microsoft.com/office/drawing/2014/main" id="{C331AA6E-542B-5277-6829-A40C6267E3AA}"/>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
        <p:nvSpPr>
          <p:cNvPr id="9" name="Rectangle 8">
            <a:extLst>
              <a:ext uri="{FF2B5EF4-FFF2-40B4-BE49-F238E27FC236}">
                <a16:creationId xmlns:a16="http://schemas.microsoft.com/office/drawing/2014/main" id="{BB209A7F-1E44-9E2B-E968-89D3EFC49AED}"/>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506803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053C3-74DC-29F3-139A-2E2EFEFC4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FCB57-1B04-698A-9271-731F92C6A2E5}"/>
              </a:ext>
            </a:extLst>
          </p:cNvPr>
          <p:cNvSpPr>
            <a:spLocks noGrp="1"/>
          </p:cNvSpPr>
          <p:nvPr>
            <p:ph type="title"/>
          </p:nvPr>
        </p:nvSpPr>
        <p:spPr/>
        <p:txBody>
          <a:bodyPr>
            <a:normAutofit/>
          </a:bodyPr>
          <a:lstStyle/>
          <a:p>
            <a:r>
              <a:rPr lang="en-CA" dirty="0" err="1">
                <a:latin typeface="Bahnschrift" panose="020B0502040204020203" pitchFamily="34" charset="0"/>
                <a:ea typeface="Cambria Math" panose="02040503050406030204" pitchFamily="18" charset="0"/>
                <a:cs typeface="Cascadia Code" panose="020B0609020000020004" pitchFamily="49" charset="0"/>
              </a:rPr>
              <a:t>Excercise</a:t>
            </a:r>
            <a:endParaRPr lang="en-CA"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06AB120D-57E8-79BB-CAA7-EE15B0D049E8}"/>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7" name="Content Placeholder 6">
            <a:extLst>
              <a:ext uri="{FF2B5EF4-FFF2-40B4-BE49-F238E27FC236}">
                <a16:creationId xmlns:a16="http://schemas.microsoft.com/office/drawing/2014/main" id="{68940631-E5D6-819F-A5F9-5CB3DFC7F510}"/>
              </a:ext>
            </a:extLst>
          </p:cNvPr>
          <p:cNvSpPr>
            <a:spLocks noGrp="1"/>
          </p:cNvSpPr>
          <p:nvPr>
            <p:ph idx="1"/>
          </p:nvPr>
        </p:nvSpPr>
        <p:spPr>
          <a:xfrm>
            <a:off x="838200" y="1825625"/>
            <a:ext cx="10822858" cy="4351338"/>
          </a:xfrm>
        </p:spPr>
        <p:txBody>
          <a:bodyPr>
            <a:normAutofit/>
          </a:bodyPr>
          <a:lstStyle/>
          <a:p>
            <a:pPr marL="0" indent="0">
              <a:buNone/>
            </a:pPr>
            <a:r>
              <a:rPr lang="en-CA" sz="2400" dirty="0">
                <a:latin typeface="Bahnschrift" panose="020B0502040204020203" pitchFamily="34" charset="0"/>
                <a:cs typeface="Cascadia Mono" panose="020B0609020000020004" pitchFamily="49" charset="0"/>
              </a:rPr>
              <a:t>Recall </a:t>
            </a:r>
            <a:r>
              <a:rPr lang="en-CA" sz="2400" dirty="0" err="1">
                <a:latin typeface="Bahnschrift" panose="020B0502040204020203" pitchFamily="34" charset="0"/>
                <a:cs typeface="Cascadia Mono" panose="020B0609020000020004" pitchFamily="49" charset="0"/>
              </a:rPr>
              <a:t>Andoiii’s</a:t>
            </a:r>
            <a:r>
              <a:rPr lang="en-CA" sz="2400" dirty="0">
                <a:latin typeface="Bahnschrift" panose="020B0502040204020203" pitchFamily="34" charset="0"/>
                <a:cs typeface="Cascadia Mono" panose="020B0609020000020004" pitchFamily="49" charset="0"/>
              </a:rPr>
              <a:t> attempts to find the drop rate of the </a:t>
            </a:r>
            <a:r>
              <a:rPr lang="en-CA" sz="2400" i="1" dirty="0">
                <a:latin typeface="Bahnschrift" panose="020B0502040204020203" pitchFamily="34" charset="0"/>
                <a:cs typeface="Cascadia Mono" panose="020B0609020000020004" pitchFamily="49" charset="0"/>
              </a:rPr>
              <a:t>Shadow of </a:t>
            </a:r>
            <a:r>
              <a:rPr lang="en-CA" sz="2400" i="1" dirty="0" err="1">
                <a:latin typeface="Bahnschrift" panose="020B0502040204020203" pitchFamily="34" charset="0"/>
                <a:cs typeface="Cascadia Mono" panose="020B0609020000020004" pitchFamily="49" charset="0"/>
              </a:rPr>
              <a:t>Tumenken</a:t>
            </a:r>
            <a:r>
              <a:rPr lang="en-CA" sz="2400" dirty="0">
                <a:latin typeface="Bahnschrift" panose="020B0502040204020203" pitchFamily="34" charset="0"/>
                <a:cs typeface="Cascadia Mono" panose="020B0609020000020004" pitchFamily="49" charset="0"/>
              </a:rPr>
              <a:t>. He wants his 95% confidence interval to have a margin of error of 0.1%. In other words, the CI should have a width of at most 2(0.001). How many runs does he need to do?</a:t>
            </a: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p:txBody>
      </p:sp>
    </p:spTree>
    <p:extLst>
      <p:ext uri="{BB962C8B-B14F-4D97-AF65-F5344CB8AC3E}">
        <p14:creationId xmlns:p14="http://schemas.microsoft.com/office/powerpoint/2010/main" val="4278135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5A01F-EC32-A9CB-B863-CACFA5D4E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D89E6-A56B-FFC1-2843-4961BA43C50F}"/>
              </a:ext>
            </a:extLst>
          </p:cNvPr>
          <p:cNvSpPr>
            <a:spLocks noGrp="1"/>
          </p:cNvSpPr>
          <p:nvPr>
            <p:ph type="title"/>
          </p:nvPr>
        </p:nvSpPr>
        <p:spPr/>
        <p:txBody>
          <a:bodyPr>
            <a:normAutofit/>
          </a:bodyPr>
          <a:lstStyle/>
          <a:p>
            <a:r>
              <a:rPr lang="en-CA" dirty="0" err="1">
                <a:latin typeface="Bahnschrift" panose="020B0502040204020203" pitchFamily="34" charset="0"/>
                <a:ea typeface="Cambria Math" panose="02040503050406030204" pitchFamily="18" charset="0"/>
                <a:cs typeface="Cascadia Code" panose="020B0609020000020004" pitchFamily="49" charset="0"/>
              </a:rPr>
              <a:t>Excercise</a:t>
            </a:r>
            <a:endParaRPr lang="en-CA"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D68A128B-9E2A-A056-C4DE-CEFA2208F8B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BA8C62B-B8EA-6753-90EC-64C8F7C39F08}"/>
                  </a:ext>
                </a:extLst>
              </p:cNvPr>
              <p:cNvSpPr>
                <a:spLocks noGrp="1"/>
              </p:cNvSpPr>
              <p:nvPr>
                <p:ph idx="1"/>
              </p:nvPr>
            </p:nvSpPr>
            <p:spPr>
              <a:xfrm>
                <a:off x="838200" y="1825625"/>
                <a:ext cx="10822858" cy="4351338"/>
              </a:xfrm>
            </p:spPr>
            <p:txBody>
              <a:bodyPr>
                <a:normAutofit/>
              </a:bodyPr>
              <a:lstStyle/>
              <a:p>
                <a:pPr marL="0" indent="0">
                  <a:buNone/>
                </a:pPr>
                <a:r>
                  <a:rPr lang="en-CA" sz="2400" dirty="0">
                    <a:latin typeface="Bahnschrift" panose="020B0502040204020203" pitchFamily="34" charset="0"/>
                    <a:cs typeface="Cascadia Mono" panose="020B0609020000020004" pitchFamily="49" charset="0"/>
                  </a:rPr>
                  <a:t>Recall </a:t>
                </a:r>
                <a:r>
                  <a:rPr lang="en-CA" sz="2400" dirty="0" err="1">
                    <a:latin typeface="Bahnschrift" panose="020B0502040204020203" pitchFamily="34" charset="0"/>
                    <a:cs typeface="Cascadia Mono" panose="020B0609020000020004" pitchFamily="49" charset="0"/>
                  </a:rPr>
                  <a:t>Andoiii’s</a:t>
                </a:r>
                <a:r>
                  <a:rPr lang="en-CA" sz="2400" dirty="0">
                    <a:latin typeface="Bahnschrift" panose="020B0502040204020203" pitchFamily="34" charset="0"/>
                    <a:cs typeface="Cascadia Mono" panose="020B0609020000020004" pitchFamily="49" charset="0"/>
                  </a:rPr>
                  <a:t> attempts to find the drop rate of the </a:t>
                </a:r>
                <a:r>
                  <a:rPr lang="en-CA" sz="2400" i="1" dirty="0">
                    <a:latin typeface="Bahnschrift" panose="020B0502040204020203" pitchFamily="34" charset="0"/>
                    <a:cs typeface="Cascadia Mono" panose="020B0609020000020004" pitchFamily="49" charset="0"/>
                  </a:rPr>
                  <a:t>Shadow of </a:t>
                </a:r>
                <a:r>
                  <a:rPr lang="en-CA" sz="2400" i="1" dirty="0" err="1">
                    <a:latin typeface="Bahnschrift" panose="020B0502040204020203" pitchFamily="34" charset="0"/>
                    <a:cs typeface="Cascadia Mono" panose="020B0609020000020004" pitchFamily="49" charset="0"/>
                  </a:rPr>
                  <a:t>Tumenken</a:t>
                </a:r>
                <a:r>
                  <a:rPr lang="en-CA" sz="2400" dirty="0">
                    <a:latin typeface="Bahnschrift" panose="020B0502040204020203" pitchFamily="34" charset="0"/>
                    <a:cs typeface="Cascadia Mono" panose="020B0609020000020004" pitchFamily="49" charset="0"/>
                  </a:rPr>
                  <a:t>. He wants his 95% confidence interval to have a margin of error of 0.1%. In other words, the CI should have a width of at most 2(0.001). How many runs does he need to do?</a:t>
                </a: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It’s as simple as using the formula: </a:t>
                </a:r>
                <a14:m>
                  <m:oMath xmlns:m="http://schemas.openxmlformats.org/officeDocument/2006/math">
                    <m:r>
                      <a:rPr lang="en-CA" sz="2400"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2</m:t>
                    </m:r>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×1.96×</m:t>
                    </m:r>
                    <m:rad>
                      <m:radPr>
                        <m:degHide m:val="on"/>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radPr>
                      <m:deg/>
                      <m:e>
                        <m:f>
                          <m:f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0.5</m:t>
                            </m:r>
                            <m:r>
                              <a:rPr lang="en-CA" sz="2400" i="1" smtClean="0">
                                <a:solidFill>
                                  <a:srgbClr val="002060"/>
                                </a:solidFill>
                                <a:latin typeface="Cambria Math" panose="02040503050406030204" pitchFamily="18" charset="0"/>
                                <a:cs typeface="Cascadia Mono" panose="020B0609020000020004" pitchFamily="49" charset="0"/>
                              </a:rPr>
                              <m:t> </m:t>
                            </m:r>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0.5</m:t>
                            </m:r>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num>
                          <m:den>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𝑛</m:t>
                            </m:r>
                          </m:den>
                        </m:f>
                      </m:e>
                    </m:rad>
                    <m: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2(0.001)</m:t>
                    </m:r>
                  </m:oMath>
                </a14:m>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f>
                        <m:fPr>
                          <m:ctrlPr>
                            <a:rPr lang="en-CA" sz="2400" i="1" smtClean="0">
                              <a:solidFill>
                                <a:srgbClr val="002060"/>
                              </a:solidFill>
                              <a:latin typeface="Cambria Math" panose="02040503050406030204" pitchFamily="18" charset="0"/>
                              <a:cs typeface="Cascadia Mono" panose="020B0609020000020004" pitchFamily="49" charset="0"/>
                            </a:rPr>
                          </m:ctrlPr>
                        </m:fPr>
                        <m:num>
                          <m:r>
                            <a:rPr lang="en-CA" sz="2400" b="0" i="1" smtClean="0">
                              <a:solidFill>
                                <a:srgbClr val="002060"/>
                              </a:solidFill>
                              <a:latin typeface="Cambria Math" panose="02040503050406030204" pitchFamily="18" charset="0"/>
                              <a:cs typeface="Cascadia Mono" panose="020B0609020000020004" pitchFamily="49" charset="0"/>
                            </a:rPr>
                            <m:t>0.5</m:t>
                          </m:r>
                        </m:num>
                        <m:den>
                          <m:rad>
                            <m:radPr>
                              <m:degHide m:val="on"/>
                              <m:ctrlPr>
                                <a:rPr lang="en-CA" sz="2400" i="1" smtClean="0">
                                  <a:solidFill>
                                    <a:srgbClr val="002060"/>
                                  </a:solidFill>
                                  <a:latin typeface="Cambria Math" panose="02040503050406030204" pitchFamily="18" charset="0"/>
                                  <a:cs typeface="Cascadia Mono" panose="020B0609020000020004" pitchFamily="49" charset="0"/>
                                </a:rPr>
                              </m:ctrlPr>
                            </m:radPr>
                            <m:deg/>
                            <m:e>
                              <m:r>
                                <a:rPr lang="en-CA" sz="2400" b="0" i="1" smtClean="0">
                                  <a:solidFill>
                                    <a:srgbClr val="002060"/>
                                  </a:solidFill>
                                  <a:latin typeface="Cambria Math" panose="02040503050406030204" pitchFamily="18" charset="0"/>
                                  <a:cs typeface="Cascadia Mono" panose="020B0609020000020004" pitchFamily="49" charset="0"/>
                                </a:rPr>
                                <m:t>𝑛</m:t>
                              </m:r>
                            </m:e>
                          </m:rad>
                        </m:den>
                      </m:f>
                      <m: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f>
                        <m:fPr>
                          <m:ctrlP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0.001</m:t>
                          </m:r>
                        </m:num>
                        <m:den>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1.96</m:t>
                          </m:r>
                        </m:den>
                      </m:f>
                      <m: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ad>
                        <m:radPr>
                          <m:degHide m:val="on"/>
                          <m:ctrlP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radPr>
                        <m:deg/>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𝑛</m:t>
                          </m:r>
                        </m:e>
                      </m:rad>
                      <m: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980→</m:t>
                      </m:r>
                      <m:r>
                        <a:rPr lang="en-CA" sz="2400" b="1"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𝒏</m:t>
                      </m:r>
                      <m:r>
                        <a:rPr lang="en-CA" sz="2400" b="1"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1"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𝟗𝟔𝟎𝟒𝟎𝟎</m:t>
                      </m:r>
                    </m:oMath>
                  </m:oMathPara>
                </a14:m>
                <a:endParaRPr lang="en-CA" sz="2400" b="1"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Wow. Ok. So 960k runs, each 40 minutes long. Maybe he should just ask the developers instead. Of course, this IS a conservative estimate…</a:t>
                </a:r>
                <a:r>
                  <a:rPr lang="en-CA" sz="2400" b="1" dirty="0">
                    <a:solidFill>
                      <a:srgbClr val="002060"/>
                    </a:solidFill>
                    <a:latin typeface="Bahnschrift" panose="020B0502040204020203" pitchFamily="34" charset="0"/>
                    <a:cs typeface="Cascadia Mono" panose="020B0609020000020004" pitchFamily="49" charset="0"/>
                  </a:rPr>
                  <a:t> </a:t>
                </a:r>
              </a:p>
            </p:txBody>
          </p:sp>
        </mc:Choice>
        <mc:Fallback xmlns="">
          <p:sp>
            <p:nvSpPr>
              <p:cNvPr id="7" name="Content Placeholder 6">
                <a:extLst>
                  <a:ext uri="{FF2B5EF4-FFF2-40B4-BE49-F238E27FC236}">
                    <a16:creationId xmlns:a16="http://schemas.microsoft.com/office/drawing/2014/main" id="{68940631-E5D6-819F-A5F9-5CB3DFC7F510}"/>
                  </a:ext>
                </a:extLst>
              </p:cNvPr>
              <p:cNvSpPr>
                <a:spLocks noGrp="1" noRot="1" noChangeAspect="1" noMove="1" noResize="1" noEditPoints="1" noAdjustHandles="1" noChangeArrowheads="1" noChangeShapeType="1" noTextEdit="1"/>
              </p:cNvSpPr>
              <p:nvPr>
                <p:ph idx="1"/>
              </p:nvPr>
            </p:nvSpPr>
            <p:spPr>
              <a:xfrm>
                <a:off x="838200" y="1825625"/>
                <a:ext cx="10822858" cy="4351338"/>
              </a:xfrm>
              <a:blipFill>
                <a:blip r:embed="rId2"/>
                <a:stretch>
                  <a:fillRect l="-901" t="-2241" r="-958"/>
                </a:stretch>
              </a:blipFill>
            </p:spPr>
            <p:txBody>
              <a:bodyPr/>
              <a:lstStyle/>
              <a:p>
                <a:r>
                  <a:rPr lang="en-CA">
                    <a:noFill/>
                  </a:rPr>
                  <a:t> </a:t>
                </a:r>
              </a:p>
            </p:txBody>
          </p:sp>
        </mc:Fallback>
      </mc:AlternateContent>
    </p:spTree>
    <p:extLst>
      <p:ext uri="{BB962C8B-B14F-4D97-AF65-F5344CB8AC3E}">
        <p14:creationId xmlns:p14="http://schemas.microsoft.com/office/powerpoint/2010/main" val="4238172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92373-1A3F-5619-F3F1-B549D2698B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E064A-2B9D-9788-105D-D3DD6490F99F}"/>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Margin of Error Calculation</a:t>
            </a:r>
          </a:p>
        </p:txBody>
      </p:sp>
      <p:sp>
        <p:nvSpPr>
          <p:cNvPr id="5" name="Rectangle 4">
            <a:extLst>
              <a:ext uri="{FF2B5EF4-FFF2-40B4-BE49-F238E27FC236}">
                <a16:creationId xmlns:a16="http://schemas.microsoft.com/office/drawing/2014/main" id="{7017DA80-0288-EBBD-B51D-E12F98E89428}"/>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2939601-89CE-D169-048D-C0CF7099B169}"/>
                  </a:ext>
                </a:extLst>
              </p:cNvPr>
              <p:cNvSpPr>
                <a:spLocks noGrp="1"/>
              </p:cNvSpPr>
              <p:nvPr>
                <p:ph idx="1"/>
              </p:nvPr>
            </p:nvSpPr>
            <p:spPr>
              <a:xfrm>
                <a:off x="838200" y="1514168"/>
                <a:ext cx="10822858" cy="4662795"/>
              </a:xfrm>
            </p:spPr>
            <p:txBody>
              <a:bodyPr>
                <a:normAutofit/>
              </a:bodyPr>
              <a:lstStyle/>
              <a:p>
                <a:pPr marL="0" indent="0">
                  <a:buNone/>
                </a:pPr>
                <a:r>
                  <a:rPr lang="en-CA" sz="2400" b="1" dirty="0">
                    <a:latin typeface="Bahnschrift" panose="020B0502040204020203" pitchFamily="34" charset="0"/>
                    <a:cs typeface="Cascadia Mono" panose="020B0609020000020004" pitchFamily="49" charset="0"/>
                  </a:rPr>
                  <a:t>Case 2: Gaussian Distribution with KNOWN standard deviation</a:t>
                </a:r>
              </a:p>
              <a:p>
                <a:r>
                  <a:rPr lang="en-CA" sz="2400" dirty="0">
                    <a:latin typeface="Bahnschrift" panose="020B0502040204020203" pitchFamily="34" charset="0"/>
                    <a:cs typeface="Cascadia Mono" panose="020B0609020000020004" pitchFamily="49" charset="0"/>
                  </a:rPr>
                  <a:t>For a 95% approximate CI, the formula for is </a:t>
                </a:r>
                <a14:m>
                  <m:oMath xmlns:m="http://schemas.openxmlformats.org/officeDocument/2006/math">
                    <m:acc>
                      <m:accPr>
                        <m:chr m:val="̅"/>
                        <m:ctrlPr>
                          <a:rPr lang="en-CA" sz="2400" i="1" smtClean="0">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𝑦</m:t>
                        </m:r>
                      </m:e>
                    </m:acc>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1.96×</m:t>
                    </m:r>
                    <m:f>
                      <m:f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𝜎</m:t>
                        </m:r>
                      </m:num>
                      <m:den>
                        <m:rad>
                          <m:radPr>
                            <m:degHide m:val="on"/>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radPr>
                          <m:deg/>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𝑛</m:t>
                            </m:r>
                          </m:e>
                        </m:rad>
                      </m:den>
                    </m:f>
                  </m:oMath>
                </a14:m>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Similar to before, to get a width of </a:t>
                </a:r>
                <a14:m>
                  <m:oMath xmlns:m="http://schemas.openxmlformats.org/officeDocument/2006/math">
                    <m:r>
                      <a:rPr lang="en-CA" sz="2400" b="0" i="1" smtClean="0">
                        <a:latin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cs typeface="Cascadia Mono" panose="020B0609020000020004" pitchFamily="49" charset="0"/>
                      </a:rPr>
                      <m:t>𝑀</m:t>
                    </m:r>
                  </m:oMath>
                </a14:m>
                <a:r>
                  <a:rPr lang="en-CA" sz="2400" dirty="0">
                    <a:latin typeface="Bahnschrift" panose="020B0502040204020203" pitchFamily="34" charset="0"/>
                    <a:cs typeface="Cascadia Mono" panose="020B0609020000020004" pitchFamily="49" charset="0"/>
                  </a:rPr>
                  <a:t> (margin of error of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𝑀</m:t>
                    </m:r>
                  </m:oMath>
                </a14:m>
                <a:r>
                  <a:rPr lang="en-CA" sz="2400" dirty="0">
                    <a:latin typeface="Bahnschrift" panose="020B0502040204020203" pitchFamily="34" charset="0"/>
                    <a:cs typeface="Cascadia Mono" panose="020B0609020000020004" pitchFamily="49" charset="0"/>
                  </a:rPr>
                  <a:t>) we can rearrange this to get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sSup>
                      <m:sSup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pPr>
                      <m:e>
                        <m:d>
                          <m:dPr>
                            <m:ctrlPr>
                              <a:rPr lang="en-CA" sz="2400" i="1">
                                <a:latin typeface="Cambria Math" panose="02040503050406030204" pitchFamily="18" charset="0"/>
                                <a:ea typeface="Cambria Math" panose="02040503050406030204" pitchFamily="18" charset="0"/>
                                <a:cs typeface="Cascadia Mono" panose="020B0609020000020004" pitchFamily="49" charset="0"/>
                              </a:rPr>
                            </m:ctrlPr>
                          </m:dPr>
                          <m:e>
                            <m:f>
                              <m:fPr>
                                <m:ctrlPr>
                                  <a:rPr lang="en-CA" sz="2400" i="1">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latin typeface="Cambria Math" panose="02040503050406030204" pitchFamily="18" charset="0"/>
                                    <a:ea typeface="Cambria Math" panose="02040503050406030204" pitchFamily="18" charset="0"/>
                                    <a:cs typeface="Cascadia Mono" panose="020B0609020000020004" pitchFamily="49" charset="0"/>
                                  </a:rPr>
                                  <m:t>1.96</m:t>
                                </m:r>
                                <m:r>
                                  <a:rPr lang="en-CA" sz="2400" i="1">
                                    <a:latin typeface="Cambria Math" panose="02040503050406030204" pitchFamily="18" charset="0"/>
                                    <a:ea typeface="Cambria Math" panose="02040503050406030204" pitchFamily="18" charset="0"/>
                                    <a:cs typeface="Cascadia Mono" panose="020B0609020000020004" pitchFamily="49" charset="0"/>
                                  </a:rPr>
                                  <m:t>𝜎</m:t>
                                </m:r>
                              </m:num>
                              <m:den>
                                <m:r>
                                  <a:rPr lang="en-CA" sz="2400" i="1">
                                    <a:latin typeface="Cambria Math" panose="02040503050406030204" pitchFamily="18" charset="0"/>
                                    <a:ea typeface="Cambria Math" panose="02040503050406030204" pitchFamily="18" charset="0"/>
                                    <a:cs typeface="Cascadia Mono" panose="020B0609020000020004" pitchFamily="49" charset="0"/>
                                  </a:rPr>
                                  <m:t>𝑀</m:t>
                                </m:r>
                              </m:den>
                            </m:f>
                          </m:e>
                        </m:d>
                      </m:e>
                      <m: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sup>
                    </m:sSup>
                    <m:r>
                      <a:rPr lang="en-CA" sz="2400" b="0" i="0"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Remember to round up!</a:t>
                </a:r>
              </a:p>
              <a:p>
                <a:endParaRPr lang="en-CA" sz="2400" b="1" dirty="0">
                  <a:latin typeface="Bahnschrift" panose="020B0502040204020203" pitchFamily="34" charset="0"/>
                  <a:cs typeface="Cascadia Mono" panose="020B0609020000020004" pitchFamily="49" charset="0"/>
                </a:endParaRPr>
              </a:p>
              <a:p>
                <a:pPr marL="0" indent="0">
                  <a:buNone/>
                </a:pPr>
                <a:r>
                  <a:rPr lang="en-CA" sz="2400" b="1" dirty="0">
                    <a:latin typeface="Bahnschrift" panose="020B0502040204020203" pitchFamily="34" charset="0"/>
                    <a:cs typeface="Cascadia Mono" panose="020B0609020000020004" pitchFamily="49" charset="0"/>
                  </a:rPr>
                  <a:t>Case 3: Gaussian Distribution with UNKNOWN standard deviation</a:t>
                </a:r>
              </a:p>
              <a:p>
                <a:r>
                  <a:rPr lang="en-CA" sz="2400" dirty="0">
                    <a:latin typeface="Bahnschrift" panose="020B0502040204020203" pitchFamily="34" charset="0"/>
                    <a:cs typeface="Cascadia Mono" panose="020B0609020000020004" pitchFamily="49" charset="0"/>
                  </a:rPr>
                  <a:t>We can’t use a t-value, since the t-value we’d need requires a sample size…</a:t>
                </a:r>
              </a:p>
              <a:p>
                <a:r>
                  <a:rPr lang="en-CA" sz="2400" dirty="0">
                    <a:latin typeface="Bahnschrift" panose="020B0502040204020203" pitchFamily="34" charset="0"/>
                    <a:cs typeface="Cascadia Mono" panose="020B0609020000020004" pitchFamily="49" charset="0"/>
                  </a:rPr>
                  <a:t>Instead: we just get a </a:t>
                </a:r>
                <a:r>
                  <a:rPr lang="en-CA" sz="2400" b="1" dirty="0">
                    <a:latin typeface="Bahnschrift" panose="020B0502040204020203" pitchFamily="34" charset="0"/>
                    <a:cs typeface="Cascadia Mono" panose="020B0609020000020004" pitchFamily="49" charset="0"/>
                  </a:rPr>
                  <a:t>rough value of </a:t>
                </a:r>
                <a14:m>
                  <m:oMath xmlns:m="http://schemas.openxmlformats.org/officeDocument/2006/math">
                    <m:r>
                      <a:rPr lang="en-CA" sz="2400" b="1" i="1" smtClean="0">
                        <a:latin typeface="Cambria Math" panose="02040503050406030204" pitchFamily="18" charset="0"/>
                        <a:ea typeface="Cambria Math" panose="02040503050406030204" pitchFamily="18" charset="0"/>
                        <a:cs typeface="Cascadia Mono" panose="020B0609020000020004" pitchFamily="49" charset="0"/>
                      </a:rPr>
                      <m:t>𝝈</m:t>
                    </m:r>
                  </m:oMath>
                </a14:m>
                <a:r>
                  <a:rPr lang="en-CA" sz="2400" dirty="0">
                    <a:latin typeface="Bahnschrift" panose="020B0502040204020203" pitchFamily="34" charset="0"/>
                    <a:cs typeface="Cascadia Mono" panose="020B0609020000020004" pitchFamily="49" charset="0"/>
                  </a:rPr>
                  <a:t>,</a:t>
                </a:r>
                <a:r>
                  <a:rPr lang="en-CA" sz="2400" b="1" dirty="0">
                    <a:latin typeface="Bahnschrift" panose="020B0502040204020203" pitchFamily="34" charset="0"/>
                    <a:cs typeface="Cascadia Mono" panose="020B0609020000020004" pitchFamily="49" charset="0"/>
                  </a:rPr>
                  <a:t> </a:t>
                </a:r>
                <a:r>
                  <a:rPr lang="en-CA" sz="2400" dirty="0">
                    <a:latin typeface="Bahnschrift" panose="020B0502040204020203" pitchFamily="34" charset="0"/>
                    <a:cs typeface="Cascadia Mono" panose="020B0609020000020004" pitchFamily="49" charset="0"/>
                  </a:rPr>
                  <a:t>perhaps from an earlier experiment. Then, use the formula above as an approx. Then, </a:t>
                </a:r>
                <a:r>
                  <a:rPr lang="en-CA" sz="2400" b="1" dirty="0">
                    <a:latin typeface="Bahnschrift" panose="020B0502040204020203" pitchFamily="34" charset="0"/>
                    <a:cs typeface="Cascadia Mono" panose="020B0609020000020004" pitchFamily="49" charset="0"/>
                  </a:rPr>
                  <a:t>bump it a bit higher </a:t>
                </a:r>
                <a:r>
                  <a:rPr lang="en-CA" sz="2400" dirty="0">
                    <a:latin typeface="Bahnschrift" panose="020B0502040204020203" pitchFamily="34" charset="0"/>
                    <a:cs typeface="Cascadia Mono" panose="020B0609020000020004" pitchFamily="49" charset="0"/>
                  </a:rPr>
                  <a:t>since we don’t know </a:t>
                </a:r>
                <a14:m>
                  <m:oMath xmlns:m="http://schemas.openxmlformats.org/officeDocument/2006/math">
                    <m:r>
                      <a:rPr lang="en-CA" sz="2400" b="0" i="1">
                        <a:latin typeface="Cambria Math" panose="02040503050406030204" pitchFamily="18" charset="0"/>
                        <a:ea typeface="Cambria Math" panose="02040503050406030204" pitchFamily="18" charset="0"/>
                        <a:cs typeface="Cascadia Mono" panose="020B0609020000020004" pitchFamily="49" charset="0"/>
                      </a:rPr>
                      <m:t>𝜎</m:t>
                    </m:r>
                  </m:oMath>
                </a14:m>
                <a:r>
                  <a:rPr lang="en-CA" sz="2400" dirty="0">
                    <a:latin typeface="Bahnschrift" panose="020B0502040204020203" pitchFamily="34" charset="0"/>
                    <a:cs typeface="Cascadia Mono" panose="020B0609020000020004" pitchFamily="49" charset="0"/>
                  </a:rPr>
                  <a:t> and because t-quantiles are usually bigger.</a:t>
                </a:r>
              </a:p>
              <a:p>
                <a:endParaRPr lang="en-CA" sz="2400" b="1"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B2939601-89CE-D169-048D-C0CF7099B169}"/>
                  </a:ext>
                </a:extLst>
              </p:cNvPr>
              <p:cNvSpPr>
                <a:spLocks noGrp="1" noRot="1" noChangeAspect="1" noMove="1" noResize="1" noEditPoints="1" noAdjustHandles="1" noChangeArrowheads="1" noChangeShapeType="1" noTextEdit="1"/>
              </p:cNvSpPr>
              <p:nvPr>
                <p:ph idx="1"/>
              </p:nvPr>
            </p:nvSpPr>
            <p:spPr>
              <a:xfrm>
                <a:off x="838200" y="1514168"/>
                <a:ext cx="10822858" cy="4662795"/>
              </a:xfrm>
              <a:blipFill>
                <a:blip r:embed="rId2"/>
                <a:stretch>
                  <a:fillRect l="-901" t="-1830" r="-789" b="-9542"/>
                </a:stretch>
              </a:blipFill>
            </p:spPr>
            <p:txBody>
              <a:bodyPr/>
              <a:lstStyle/>
              <a:p>
                <a:r>
                  <a:rPr lang="en-CA">
                    <a:noFill/>
                  </a:rPr>
                  <a:t> </a:t>
                </a:r>
              </a:p>
            </p:txBody>
          </p:sp>
        </mc:Fallback>
      </mc:AlternateContent>
    </p:spTree>
    <p:extLst>
      <p:ext uri="{BB962C8B-B14F-4D97-AF65-F5344CB8AC3E}">
        <p14:creationId xmlns:p14="http://schemas.microsoft.com/office/powerpoint/2010/main" val="2422915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6B8A9-D84C-BE05-0686-B92F64025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4F1A9-4B45-1EB2-E5AD-AD658DE301AA}"/>
              </a:ext>
            </a:extLst>
          </p:cNvPr>
          <p:cNvSpPr>
            <a:spLocks noGrp="1"/>
          </p:cNvSpPr>
          <p:nvPr>
            <p:ph type="title"/>
          </p:nvPr>
        </p:nvSpPr>
        <p:spPr/>
        <p:txBody>
          <a:bodyPr/>
          <a:lstStyle/>
          <a:p>
            <a:r>
              <a:rPr lang="en-CA">
                <a:latin typeface="Cascadia Code" panose="020B0609020000020004" pitchFamily="49" charset="0"/>
                <a:ea typeface="Cambria Math" panose="02040503050406030204" pitchFamily="18" charset="0"/>
                <a:cs typeface="Cascadia Code" panose="020B0609020000020004" pitchFamily="49" charset="0"/>
              </a:rPr>
              <a:t>Hypothesis Testing</a:t>
            </a:r>
            <a:endParaRPr lang="en-CA" dirty="0">
              <a:latin typeface="Cascadia Code" panose="020B0609020000020004" pitchFamily="49"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E667029A-ED84-5558-68CF-D84C1B6BFE95}"/>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68999F64-B70A-5A1D-5CEF-33CB79172256}"/>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0D40F10D-7C72-B10B-9B99-12A2AC578C01}"/>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A way to see if your data is significant. </a:t>
            </a:r>
          </a:p>
        </p:txBody>
      </p:sp>
    </p:spTree>
    <p:extLst>
      <p:ext uri="{BB962C8B-B14F-4D97-AF65-F5344CB8AC3E}">
        <p14:creationId xmlns:p14="http://schemas.microsoft.com/office/powerpoint/2010/main" val="390376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237E0-E364-0B9E-14AB-78CC0204B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39C45-D84E-2D32-4A36-A894F9B52C32}"/>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From the Barebone Basics</a:t>
            </a:r>
          </a:p>
        </p:txBody>
      </p:sp>
      <p:sp>
        <p:nvSpPr>
          <p:cNvPr id="5" name="Rectangle 4">
            <a:extLst>
              <a:ext uri="{FF2B5EF4-FFF2-40B4-BE49-F238E27FC236}">
                <a16:creationId xmlns:a16="http://schemas.microsoft.com/office/drawing/2014/main" id="{9C0A1DC9-AB7F-666E-6FBE-F60D1E31EA94}"/>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DB776573-161D-D3C6-E2F2-EE8DA652FEFF}"/>
                  </a:ext>
                </a:extLst>
              </p:cNvPr>
              <p:cNvSpPr>
                <a:spLocks noGrp="1"/>
              </p:cNvSpPr>
              <p:nvPr>
                <p:ph idx="1"/>
              </p:nvPr>
            </p:nvSpPr>
            <p:spPr>
              <a:xfrm>
                <a:off x="838200" y="1825625"/>
                <a:ext cx="10822858" cy="4351338"/>
              </a:xfrm>
            </p:spPr>
            <p:txBody>
              <a:bodyPr>
                <a:normAutofit/>
              </a:bodyPr>
              <a:lstStyle/>
              <a:p>
                <a:r>
                  <a:rPr lang="en-CA" sz="2400" dirty="0">
                    <a:latin typeface="Bahnschrift" panose="020B0502040204020203" pitchFamily="34" charset="0"/>
                    <a:cs typeface="Cascadia Mono" panose="020B0609020000020004" pitchFamily="49" charset="0"/>
                  </a:rPr>
                  <a:t>The essence of the matter is that there are 2 hypothesis – </a:t>
                </a:r>
                <a:r>
                  <a:rPr lang="en-CA" sz="2400" b="1" dirty="0">
                    <a:latin typeface="Bahnschrift" panose="020B0502040204020203" pitchFamily="34" charset="0"/>
                    <a:cs typeface="Cascadia Mono" panose="020B0609020000020004" pitchFamily="49" charset="0"/>
                  </a:rPr>
                  <a:t>null hypothesis</a:t>
                </a:r>
                <a:r>
                  <a:rPr lang="en-CA" sz="2400" dirty="0">
                    <a:latin typeface="Bahnschrift" panose="020B0502040204020203" pitchFamily="34" charset="0"/>
                    <a:cs typeface="Cascadia Mono" panose="020B0609020000020004" pitchFamily="49" charset="0"/>
                  </a:rPr>
                  <a:t> </a:t>
                </a:r>
                <a14:m>
                  <m:oMath xmlns:m="http://schemas.openxmlformats.org/officeDocument/2006/math">
                    <m:sSub>
                      <m:sSubPr>
                        <m:ctrlPr>
                          <a:rPr lang="en-CA" sz="2400" i="1" smtClean="0">
                            <a:latin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cs typeface="Cascadia Mono" panose="020B0609020000020004" pitchFamily="49" charset="0"/>
                          </a:rPr>
                          <m:t>𝐻</m:t>
                        </m:r>
                      </m:e>
                      <m:sub>
                        <m:r>
                          <a:rPr lang="en-CA" sz="2400" b="0" i="1" smtClean="0">
                            <a:latin typeface="Cambria Math" panose="02040503050406030204" pitchFamily="18" charset="0"/>
                            <a:cs typeface="Cascadia Mono" panose="020B0609020000020004" pitchFamily="49" charset="0"/>
                          </a:rPr>
                          <m:t>0</m:t>
                        </m:r>
                      </m:sub>
                    </m:sSub>
                  </m:oMath>
                </a14:m>
                <a:r>
                  <a:rPr lang="en-CA" sz="2400" dirty="0">
                    <a:latin typeface="Bahnschrift" panose="020B0502040204020203" pitchFamily="34" charset="0"/>
                    <a:cs typeface="Cascadia Mono" panose="020B0609020000020004" pitchFamily="49" charset="0"/>
                  </a:rPr>
                  <a:t> and </a:t>
                </a:r>
                <a:r>
                  <a:rPr lang="en-CA" sz="2400" b="1" dirty="0">
                    <a:latin typeface="Bahnschrift" panose="020B0502040204020203" pitchFamily="34" charset="0"/>
                    <a:cs typeface="Cascadia Mono" panose="020B0609020000020004" pitchFamily="49" charset="0"/>
                  </a:rPr>
                  <a:t>alternative hypothesis </a:t>
                </a:r>
                <a14:m>
                  <m:oMath xmlns:m="http://schemas.openxmlformats.org/officeDocument/2006/math">
                    <m:sSub>
                      <m:sSubPr>
                        <m:ctrlPr>
                          <a:rPr lang="en-CA" sz="2400" i="1" smtClean="0">
                            <a:latin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cs typeface="Cascadia Mono" panose="020B0609020000020004" pitchFamily="49" charset="0"/>
                          </a:rPr>
                          <m:t>𝐻</m:t>
                        </m:r>
                      </m:e>
                      <m:sub>
                        <m:r>
                          <a:rPr lang="en-CA" sz="2400" b="0" i="1" smtClean="0">
                            <a:latin typeface="Cambria Math" panose="02040503050406030204" pitchFamily="18" charset="0"/>
                            <a:cs typeface="Cascadia Mono" panose="020B0609020000020004" pitchFamily="49" charset="0"/>
                          </a:rPr>
                          <m:t>𝐴</m:t>
                        </m:r>
                      </m:sub>
                    </m:sSub>
                  </m:oMath>
                </a14:m>
                <a:r>
                  <a:rPr lang="en-CA" sz="2400" dirty="0">
                    <a:latin typeface="Bahnschrift" panose="020B0502040204020203" pitchFamily="34" charset="0"/>
                    <a:cs typeface="Cascadia Mono" panose="020B0609020000020004" pitchFamily="49" charset="0"/>
                  </a:rPr>
                  <a:t>. We assume the truth of the null and try to gather data to show it is implausible, favouring the alternative.</a:t>
                </a:r>
              </a:p>
              <a:p>
                <a:pPr marL="0" indent="0">
                  <a:buNone/>
                </a:pPr>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How do we measure plausibility? We use a </a:t>
                </a:r>
                <a:r>
                  <a:rPr lang="en-CA" sz="2400" b="1" dirty="0">
                    <a:latin typeface="Bahnschrift" panose="020B0502040204020203" pitchFamily="34" charset="0"/>
                    <a:cs typeface="Cascadia Mono" panose="020B0609020000020004" pitchFamily="49" charset="0"/>
                  </a:rPr>
                  <a:t>test statistic/discrepancy measure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𝐷</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𝑔</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𝑌</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a function that measures agreement between </a:t>
                </a:r>
                <a14:m>
                  <m:oMath xmlns:m="http://schemas.openxmlformats.org/officeDocument/2006/math">
                    <m:sSub>
                      <m:sSubPr>
                        <m:ctrlPr>
                          <a:rPr lang="en-CA" sz="2400" i="1">
                            <a:latin typeface="Cambria Math" panose="02040503050406030204" pitchFamily="18" charset="0"/>
                            <a:cs typeface="Cascadia Mono" panose="020B0609020000020004" pitchFamily="49" charset="0"/>
                          </a:rPr>
                        </m:ctrlPr>
                      </m:sSubPr>
                      <m:e>
                        <m:r>
                          <a:rPr lang="en-CA" sz="2400" i="1">
                            <a:latin typeface="Cambria Math" panose="02040503050406030204" pitchFamily="18" charset="0"/>
                            <a:cs typeface="Cascadia Mono" panose="020B0609020000020004" pitchFamily="49" charset="0"/>
                          </a:rPr>
                          <m:t>𝐻</m:t>
                        </m:r>
                      </m:e>
                      <m:sub>
                        <m:r>
                          <a:rPr lang="en-CA" sz="2400" i="1">
                            <a:latin typeface="Cambria Math" panose="02040503050406030204" pitchFamily="18" charset="0"/>
                            <a:cs typeface="Cascadia Mono" panose="020B0609020000020004" pitchFamily="49" charset="0"/>
                          </a:rPr>
                          <m:t>0</m:t>
                        </m:r>
                      </m:sub>
                    </m:sSub>
                  </m:oMath>
                </a14:m>
                <a:r>
                  <a:rPr lang="en-CA" sz="2400" dirty="0">
                    <a:latin typeface="Bahnschrift" panose="020B0502040204020203" pitchFamily="34" charset="0"/>
                    <a:cs typeface="Cascadia Mono" panose="020B0609020000020004" pitchFamily="49" charset="0"/>
                  </a:rPr>
                  <a:t> and data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𝑌</m:t>
                    </m:r>
                  </m:oMath>
                </a14:m>
                <a:r>
                  <a:rPr lang="en-CA" sz="2400" dirty="0">
                    <a:latin typeface="Bahnschrift" panose="020B0502040204020203" pitchFamily="34" charset="0"/>
                    <a:cs typeface="Cascadia Mono" panose="020B0609020000020004" pitchFamily="49" charset="0"/>
                  </a:rPr>
                  <a:t>.</a:t>
                </a:r>
              </a:p>
              <a:p>
                <a:pPr lvl="1"/>
                <a:r>
                  <a:rPr lang="en-CA" sz="2000" dirty="0">
                    <a:latin typeface="Bahnschrift" panose="020B0502040204020203" pitchFamily="34" charset="0"/>
                    <a:cs typeface="Cascadia Mono" panose="020B0609020000020004" pitchFamily="49" charset="0"/>
                  </a:rPr>
                  <a:t>Being a function of the data, the test statistic is a random variable! The observed value is represented as </a:t>
                </a:r>
                <a14:m>
                  <m:oMath xmlns:m="http://schemas.openxmlformats.org/officeDocument/2006/math">
                    <m:r>
                      <a:rPr lang="en-CA" sz="2000" b="0" i="1" smtClean="0">
                        <a:latin typeface="Cambria Math" panose="02040503050406030204" pitchFamily="18" charset="0"/>
                        <a:cs typeface="Cascadia Mono" panose="020B0609020000020004" pitchFamily="49" charset="0"/>
                      </a:rPr>
                      <m:t>𝑑</m:t>
                    </m:r>
                  </m:oMath>
                </a14:m>
                <a:r>
                  <a:rPr lang="en-CA" sz="2000" dirty="0">
                    <a:latin typeface="Bahnschrift" panose="020B0502040204020203" pitchFamily="34" charset="0"/>
                    <a:cs typeface="Cascadia Mono" panose="020B0609020000020004" pitchFamily="49" charset="0"/>
                  </a:rPr>
                  <a:t>. This also means it has a distribution (and pivotal quantity…)</a:t>
                </a:r>
              </a:p>
              <a:p>
                <a:pPr lvl="1"/>
                <a:r>
                  <a:rPr lang="en-CA" sz="2000" dirty="0">
                    <a:latin typeface="Bahnschrift" panose="020B0502040204020203" pitchFamily="34" charset="0"/>
                    <a:cs typeface="Cascadia Mono" panose="020B0609020000020004" pitchFamily="49" charset="0"/>
                  </a:rPr>
                  <a:t>We define the statistic so that </a:t>
                </a:r>
                <a14:m>
                  <m:oMath xmlns:m="http://schemas.openxmlformats.org/officeDocument/2006/math">
                    <m:r>
                      <a:rPr lang="en-CA" sz="2000" b="0" i="1" smtClean="0">
                        <a:latin typeface="Cambria Math" panose="02040503050406030204" pitchFamily="18" charset="0"/>
                        <a:cs typeface="Cascadia Mono" panose="020B0609020000020004" pitchFamily="49" charset="0"/>
                      </a:rPr>
                      <m:t>𝑑</m:t>
                    </m:r>
                    <m:r>
                      <a:rPr lang="en-CA" sz="2000" b="0" i="1" smtClean="0">
                        <a:latin typeface="Cambria Math" panose="02040503050406030204" pitchFamily="18" charset="0"/>
                        <a:cs typeface="Cascadia Mono" panose="020B0609020000020004" pitchFamily="49" charset="0"/>
                      </a:rPr>
                      <m:t>=0</m:t>
                    </m:r>
                  </m:oMath>
                </a14:m>
                <a:r>
                  <a:rPr lang="en-CA" sz="2000" dirty="0">
                    <a:latin typeface="Bahnschrift" panose="020B0502040204020203" pitchFamily="34" charset="0"/>
                    <a:cs typeface="Cascadia Mono" panose="020B0609020000020004" pitchFamily="49" charset="0"/>
                  </a:rPr>
                  <a:t> represents </a:t>
                </a:r>
                <a:r>
                  <a:rPr lang="en-CA" sz="2000" b="1" dirty="0">
                    <a:latin typeface="Bahnschrift" panose="020B0502040204020203" pitchFamily="34" charset="0"/>
                    <a:cs typeface="Cascadia Mono" panose="020B0609020000020004" pitchFamily="49" charset="0"/>
                  </a:rPr>
                  <a:t>maximal agreement</a:t>
                </a:r>
                <a:r>
                  <a:rPr lang="en-CA" sz="2000" dirty="0">
                    <a:latin typeface="Bahnschrift" panose="020B0502040204020203" pitchFamily="34" charset="0"/>
                    <a:cs typeface="Cascadia Mono" panose="020B0609020000020004" pitchFamily="49" charset="0"/>
                  </a:rPr>
                  <a:t>. Larger values indicates stronger evidence against the null hypothesis.</a:t>
                </a:r>
              </a:p>
            </p:txBody>
          </p:sp>
        </mc:Choice>
        <mc:Fallback xmlns="">
          <p:sp>
            <p:nvSpPr>
              <p:cNvPr id="7" name="Content Placeholder 6">
                <a:extLst>
                  <a:ext uri="{FF2B5EF4-FFF2-40B4-BE49-F238E27FC236}">
                    <a16:creationId xmlns:a16="http://schemas.microsoft.com/office/drawing/2014/main" id="{DB776573-161D-D3C6-E2F2-EE8DA652FEFF}"/>
                  </a:ext>
                </a:extLst>
              </p:cNvPr>
              <p:cNvSpPr>
                <a:spLocks noGrp="1" noRot="1" noChangeAspect="1" noMove="1" noResize="1" noEditPoints="1" noAdjustHandles="1" noChangeArrowheads="1" noChangeShapeType="1" noTextEdit="1"/>
              </p:cNvSpPr>
              <p:nvPr>
                <p:ph idx="1"/>
              </p:nvPr>
            </p:nvSpPr>
            <p:spPr>
              <a:xfrm>
                <a:off x="838200" y="1825625"/>
                <a:ext cx="10822858" cy="4351338"/>
              </a:xfrm>
              <a:blipFill>
                <a:blip r:embed="rId2"/>
                <a:stretch>
                  <a:fillRect l="-901" t="-2241" r="-620"/>
                </a:stretch>
              </a:blipFill>
            </p:spPr>
            <p:txBody>
              <a:bodyPr/>
              <a:lstStyle/>
              <a:p>
                <a:r>
                  <a:rPr lang="en-CA">
                    <a:noFill/>
                  </a:rPr>
                  <a:t> </a:t>
                </a:r>
              </a:p>
            </p:txBody>
          </p:sp>
        </mc:Fallback>
      </mc:AlternateContent>
    </p:spTree>
    <p:extLst>
      <p:ext uri="{BB962C8B-B14F-4D97-AF65-F5344CB8AC3E}">
        <p14:creationId xmlns:p14="http://schemas.microsoft.com/office/powerpoint/2010/main" val="1166697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6B1C-BA01-F345-2099-41BC324DC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4C03C-68AF-B39E-C7E7-F6952E33285D}"/>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p-value</a:t>
            </a:r>
          </a:p>
        </p:txBody>
      </p:sp>
      <p:sp>
        <p:nvSpPr>
          <p:cNvPr id="5" name="Rectangle 4">
            <a:extLst>
              <a:ext uri="{FF2B5EF4-FFF2-40B4-BE49-F238E27FC236}">
                <a16:creationId xmlns:a16="http://schemas.microsoft.com/office/drawing/2014/main" id="{770D7A11-8100-1544-8766-A65E56BCF8C9}"/>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D819C40D-5E4E-34D4-C709-666DF551E574}"/>
                  </a:ext>
                </a:extLst>
              </p:cNvPr>
              <p:cNvSpPr>
                <a:spLocks noGrp="1"/>
              </p:cNvSpPr>
              <p:nvPr>
                <p:ph idx="1"/>
              </p:nvPr>
            </p:nvSpPr>
            <p:spPr>
              <a:xfrm>
                <a:off x="838200" y="1484671"/>
                <a:ext cx="10822858" cy="4692292"/>
              </a:xfrm>
            </p:spPr>
            <p:txBody>
              <a:bodyPr>
                <a:normAutofit/>
              </a:bodyPr>
              <a:lstStyle/>
              <a:p>
                <a:r>
                  <a:rPr lang="en-CA" sz="2400" dirty="0">
                    <a:latin typeface="Bahnschrift" panose="020B0502040204020203" pitchFamily="34" charset="0"/>
                    <a:cs typeface="Cascadia Mono" panose="020B0609020000020004" pitchFamily="49" charset="0"/>
                  </a:rPr>
                  <a:t>The </a:t>
                </a:r>
                <a:r>
                  <a:rPr lang="en-CA" sz="2400" b="1" dirty="0">
                    <a:latin typeface="Bahnschrift" panose="020B0502040204020203" pitchFamily="34" charset="0"/>
                    <a:cs typeface="Cascadia Mono" panose="020B0609020000020004" pitchFamily="49" charset="0"/>
                  </a:rPr>
                  <a:t>p-value</a:t>
                </a:r>
                <a:r>
                  <a:rPr lang="en-CA" sz="2400" dirty="0">
                    <a:latin typeface="Bahnschrift" panose="020B0502040204020203" pitchFamily="34" charset="0"/>
                    <a:cs typeface="Cascadia Mono" panose="020B0609020000020004" pitchFamily="49" charset="0"/>
                  </a:rPr>
                  <a:t> is the probability of seeing data “as unusual or more” than the actual data, given the null hypothesis. Mathematically, </a:t>
                </a:r>
                <a:endParaRPr lang="en-CA" sz="1600" dirty="0">
                  <a:latin typeface="Bahnschrift" panose="020B0502040204020203" pitchFamily="34"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𝑣𝑎𝑙𝑢𝑒</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𝐷</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𝑑</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𝐻</m:t>
                          </m:r>
                        </m:e>
                        <m: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0</m:t>
                          </m:r>
                        </m:sub>
                      </m:s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m:oMathPara>
                </a14:m>
                <a:endParaRPr lang="en-CA" sz="2400" dirty="0">
                  <a:latin typeface="Bahnschrift" panose="020B0502040204020203" pitchFamily="34" charset="0"/>
                  <a:cs typeface="Cascadia Mono" panose="020B0609020000020004" pitchFamily="49" charset="0"/>
                </a:endParaRPr>
              </a:p>
              <a:p>
                <a:r>
                  <a:rPr lang="en-CA" sz="2400" dirty="0">
                    <a:solidFill>
                      <a:srgbClr val="FF0000"/>
                    </a:solidFill>
                    <a:latin typeface="Bahnschrift" panose="020B0502040204020203" pitchFamily="34" charset="0"/>
                    <a:cs typeface="Cascadia Mono" panose="020B0609020000020004" pitchFamily="49" charset="0"/>
                  </a:rPr>
                  <a:t>P-values are not the probability of the data. It’s more a measure of “surprise” from the data we see.</a:t>
                </a:r>
              </a:p>
              <a:p>
                <a:r>
                  <a:rPr lang="en-CA" sz="2400" dirty="0">
                    <a:latin typeface="Bahnschrift" panose="020B0502040204020203" pitchFamily="34" charset="0"/>
                    <a:cs typeface="Cascadia Mono" panose="020B0609020000020004" pitchFamily="49" charset="0"/>
                  </a:rPr>
                  <a:t>Smaller p-values convey the data seen is more unlikely or surprising. Most science uses statistical significance. We don’t do that here.</a:t>
                </a:r>
              </a:p>
            </p:txBody>
          </p:sp>
        </mc:Choice>
        <mc:Fallback xmlns="">
          <p:sp>
            <p:nvSpPr>
              <p:cNvPr id="7" name="Content Placeholder 6">
                <a:extLst>
                  <a:ext uri="{FF2B5EF4-FFF2-40B4-BE49-F238E27FC236}">
                    <a16:creationId xmlns:a16="http://schemas.microsoft.com/office/drawing/2014/main" id="{D819C40D-5E4E-34D4-C709-666DF551E574}"/>
                  </a:ext>
                </a:extLst>
              </p:cNvPr>
              <p:cNvSpPr>
                <a:spLocks noGrp="1" noRot="1" noChangeAspect="1" noMove="1" noResize="1" noEditPoints="1" noAdjustHandles="1" noChangeArrowheads="1" noChangeShapeType="1" noTextEdit="1"/>
              </p:cNvSpPr>
              <p:nvPr>
                <p:ph idx="1"/>
              </p:nvPr>
            </p:nvSpPr>
            <p:spPr>
              <a:xfrm>
                <a:off x="838200" y="1484671"/>
                <a:ext cx="10822858" cy="4692292"/>
              </a:xfrm>
              <a:blipFill>
                <a:blip r:embed="rId2"/>
                <a:stretch>
                  <a:fillRect l="-789" t="-2081" r="-225"/>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E0D6AE0E-5867-5B9B-CA98-0E18DA661817}"/>
              </a:ext>
            </a:extLst>
          </p:cNvPr>
          <p:cNvPicPr>
            <a:picLocks noChangeAspect="1"/>
          </p:cNvPicPr>
          <p:nvPr/>
        </p:nvPicPr>
        <p:blipFill>
          <a:blip r:embed="rId3"/>
          <a:stretch>
            <a:fillRect/>
          </a:stretch>
        </p:blipFill>
        <p:spPr>
          <a:xfrm>
            <a:off x="1802135" y="4201165"/>
            <a:ext cx="8587730" cy="2344328"/>
          </a:xfrm>
          <a:prstGeom prst="rect">
            <a:avLst/>
          </a:prstGeom>
        </p:spPr>
      </p:pic>
    </p:spTree>
    <p:extLst>
      <p:ext uri="{BB962C8B-B14F-4D97-AF65-F5344CB8AC3E}">
        <p14:creationId xmlns:p14="http://schemas.microsoft.com/office/powerpoint/2010/main" val="3316681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5F075-2EFA-EAEB-B30E-039DFDB588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83605-BA70-2B95-9643-026CC5470ACA}"/>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More Things about Hypothesis Testing</a:t>
            </a:r>
          </a:p>
        </p:txBody>
      </p:sp>
      <p:sp>
        <p:nvSpPr>
          <p:cNvPr id="5" name="Rectangle 4">
            <a:extLst>
              <a:ext uri="{FF2B5EF4-FFF2-40B4-BE49-F238E27FC236}">
                <a16:creationId xmlns:a16="http://schemas.microsoft.com/office/drawing/2014/main" id="{9CEA0A29-7515-8E45-94A6-C93A7C4CCF5D}"/>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3E0356D-E018-1EA4-8B4C-EBE3DB5A1C5B}"/>
                  </a:ext>
                </a:extLst>
              </p:cNvPr>
              <p:cNvSpPr>
                <a:spLocks noGrp="1"/>
              </p:cNvSpPr>
              <p:nvPr>
                <p:ph idx="1"/>
              </p:nvPr>
            </p:nvSpPr>
            <p:spPr>
              <a:xfrm>
                <a:off x="838200" y="1484670"/>
                <a:ext cx="10822858" cy="5230762"/>
              </a:xfrm>
            </p:spPr>
            <p:txBody>
              <a:bodyPr>
                <a:normAutofit/>
              </a:bodyPr>
              <a:lstStyle/>
              <a:p>
                <a:r>
                  <a:rPr lang="en-CA" sz="2400" dirty="0">
                    <a:latin typeface="Bahnschrift" panose="020B0502040204020203" pitchFamily="34" charset="0"/>
                    <a:cs typeface="Cascadia Mono" panose="020B0609020000020004" pitchFamily="49" charset="0"/>
                  </a:rPr>
                  <a:t>It is possible for us to make a false conclusion.</a:t>
                </a:r>
              </a:p>
              <a:p>
                <a:pPr lvl="1"/>
                <a:r>
                  <a:rPr lang="en-CA" sz="2000" b="1" dirty="0">
                    <a:latin typeface="Bahnschrift" panose="020B0502040204020203" pitchFamily="34" charset="0"/>
                    <a:cs typeface="Cascadia Mono" panose="020B0609020000020004" pitchFamily="49" charset="0"/>
                  </a:rPr>
                  <a:t>Type I error (false positive)</a:t>
                </a:r>
                <a:r>
                  <a:rPr lang="en-CA" sz="2000" dirty="0">
                    <a:latin typeface="Bahnschrift" panose="020B0502040204020203" pitchFamily="34" charset="0"/>
                    <a:cs typeface="Cascadia Mono" panose="020B0609020000020004" pitchFamily="49" charset="0"/>
                  </a:rPr>
                  <a:t>: </a:t>
                </a:r>
                <a14:m>
                  <m:oMath xmlns:m="http://schemas.openxmlformats.org/officeDocument/2006/math">
                    <m:r>
                      <m:rPr>
                        <m:sty m:val="p"/>
                      </m:rPr>
                      <a:rPr lang="el-GR" sz="2000" b="0" i="1" smtClean="0">
                        <a:latin typeface="Cambria Math" panose="02040503050406030204" pitchFamily="18" charset="0"/>
                        <a:ea typeface="Cambria Math" panose="02040503050406030204" pitchFamily="18" charset="0"/>
                        <a:cs typeface="Cascadia Mono" panose="020B0609020000020004" pitchFamily="49" charset="0"/>
                      </a:rPr>
                      <m:t>α</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000" b="0" i="1" smtClean="0">
                        <a:latin typeface="Cambria Math" panose="02040503050406030204" pitchFamily="18" charset="0"/>
                        <a:cs typeface="Cascadia Mono" panose="020B0609020000020004" pitchFamily="49" charset="0"/>
                      </a:rPr>
                      <m:t>𝑃</m:t>
                    </m:r>
                    <m:r>
                      <a:rPr lang="en-CA" sz="2000" b="0" i="1" smtClean="0">
                        <a:latin typeface="Cambria Math" panose="02040503050406030204" pitchFamily="18" charset="0"/>
                        <a:cs typeface="Cascadia Mono" panose="020B0609020000020004" pitchFamily="49" charset="0"/>
                      </a:rPr>
                      <m:t>(</m:t>
                    </m:r>
                    <m:r>
                      <a:rPr lang="en-CA" sz="2000" b="0" i="1" smtClean="0">
                        <a:latin typeface="Cambria Math" panose="02040503050406030204" pitchFamily="18" charset="0"/>
                        <a:cs typeface="Cascadia Mono" panose="020B0609020000020004" pitchFamily="49" charset="0"/>
                      </a:rPr>
                      <m:t>𝑟𝑒𝑗𝑒𝑐𝑡</m:t>
                    </m:r>
                    <m:r>
                      <a:rPr lang="en-CA" sz="2000" b="0" i="1" smtClean="0">
                        <a:latin typeface="Cambria Math" panose="02040503050406030204" pitchFamily="18" charset="0"/>
                        <a:cs typeface="Cascadia Mono" panose="020B0609020000020004" pitchFamily="49" charset="0"/>
                      </a:rPr>
                      <m:t> </m:t>
                    </m:r>
                    <m:sSub>
                      <m:sSubPr>
                        <m:ctrlPr>
                          <a:rPr lang="en-CA" sz="2000" b="0" i="1" smtClean="0">
                            <a:latin typeface="Cambria Math" panose="02040503050406030204" pitchFamily="18" charset="0"/>
                            <a:cs typeface="Cascadia Mono" panose="020B0609020000020004" pitchFamily="49" charset="0"/>
                          </a:rPr>
                        </m:ctrlPr>
                      </m:sSubPr>
                      <m:e>
                        <m:r>
                          <a:rPr lang="en-CA" sz="2000" b="0" i="1" smtClean="0">
                            <a:latin typeface="Cambria Math" panose="02040503050406030204" pitchFamily="18" charset="0"/>
                            <a:cs typeface="Cascadia Mono" panose="020B0609020000020004" pitchFamily="49" charset="0"/>
                          </a:rPr>
                          <m:t>𝐻</m:t>
                        </m:r>
                      </m:e>
                      <m:sub>
                        <m:r>
                          <a:rPr lang="en-CA" sz="2000" b="0" i="1" smtClean="0">
                            <a:latin typeface="Cambria Math" panose="02040503050406030204" pitchFamily="18" charset="0"/>
                            <a:cs typeface="Cascadia Mono" panose="020B0609020000020004" pitchFamily="49" charset="0"/>
                          </a:rPr>
                          <m:t>0</m:t>
                        </m:r>
                      </m:sub>
                    </m:sSub>
                    <m:r>
                      <a:rPr lang="en-CA" sz="2000" b="0" i="1" smtClean="0">
                        <a:latin typeface="Cambria Math" panose="02040503050406030204" pitchFamily="18" charset="0"/>
                        <a:cs typeface="Cascadia Mono" panose="020B0609020000020004" pitchFamily="49" charset="0"/>
                      </a:rPr>
                      <m:t>|</m:t>
                    </m:r>
                    <m:sSub>
                      <m:sSubPr>
                        <m:ctrlPr>
                          <a:rPr lang="en-CA" sz="2000" b="0" i="1" smtClean="0">
                            <a:latin typeface="Cambria Math" panose="02040503050406030204" pitchFamily="18" charset="0"/>
                            <a:cs typeface="Cascadia Mono" panose="020B0609020000020004" pitchFamily="49" charset="0"/>
                          </a:rPr>
                        </m:ctrlPr>
                      </m:sSubPr>
                      <m:e>
                        <m:r>
                          <a:rPr lang="en-CA" sz="2000" b="0" i="1" smtClean="0">
                            <a:latin typeface="Cambria Math" panose="02040503050406030204" pitchFamily="18" charset="0"/>
                            <a:cs typeface="Cascadia Mono" panose="020B0609020000020004" pitchFamily="49" charset="0"/>
                          </a:rPr>
                          <m:t>𝐻</m:t>
                        </m:r>
                      </m:e>
                      <m:sub>
                        <m:r>
                          <a:rPr lang="en-CA" sz="2000" b="0" i="1" smtClean="0">
                            <a:latin typeface="Cambria Math" panose="02040503050406030204" pitchFamily="18" charset="0"/>
                            <a:cs typeface="Cascadia Mono" panose="020B0609020000020004" pitchFamily="49" charset="0"/>
                          </a:rPr>
                          <m:t>0</m:t>
                        </m:r>
                      </m:sub>
                    </m:sSub>
                    <m:r>
                      <a:rPr lang="en-CA" sz="2000" b="0" i="1" smtClean="0">
                        <a:latin typeface="Cambria Math" panose="02040503050406030204" pitchFamily="18" charset="0"/>
                        <a:cs typeface="Cascadia Mono" panose="020B0609020000020004" pitchFamily="49" charset="0"/>
                      </a:rPr>
                      <m:t> </m:t>
                    </m:r>
                    <m:r>
                      <a:rPr lang="en-CA" sz="2000" b="0" i="1" smtClean="0">
                        <a:latin typeface="Cambria Math" panose="02040503050406030204" pitchFamily="18" charset="0"/>
                        <a:cs typeface="Cascadia Mono" panose="020B0609020000020004" pitchFamily="49" charset="0"/>
                      </a:rPr>
                      <m:t>𝑡𝑟𝑢𝑒</m:t>
                    </m:r>
                    <m:r>
                      <a:rPr lang="en-CA" sz="2000" b="0" i="1" smtClean="0">
                        <a:latin typeface="Cambria Math" panose="02040503050406030204" pitchFamily="18" charset="0"/>
                        <a:cs typeface="Cascadia Mono" panose="020B0609020000020004" pitchFamily="49" charset="0"/>
                      </a:rPr>
                      <m:t>)</m:t>
                    </m:r>
                  </m:oMath>
                </a14:m>
                <a:endParaRPr lang="en-CA" sz="2000" dirty="0">
                  <a:latin typeface="Bahnschrift" panose="020B0502040204020203" pitchFamily="34" charset="0"/>
                  <a:cs typeface="Cascadia Mono" panose="020B0609020000020004" pitchFamily="49" charset="0"/>
                </a:endParaRPr>
              </a:p>
              <a:p>
                <a:pPr lvl="1"/>
                <a:r>
                  <a:rPr lang="en-CA" sz="2000" b="1" dirty="0">
                    <a:latin typeface="Bahnschrift" panose="020B0502040204020203" pitchFamily="34" charset="0"/>
                    <a:cs typeface="Cascadia Mono" panose="020B0609020000020004" pitchFamily="49" charset="0"/>
                  </a:rPr>
                  <a:t>Type II error (false negative)</a:t>
                </a:r>
                <a:r>
                  <a:rPr lang="en-CA" sz="2000" dirty="0">
                    <a:latin typeface="Bahnschrift" panose="020B0502040204020203" pitchFamily="34" charset="0"/>
                    <a:cs typeface="Cascadia Mono" panose="020B0609020000020004" pitchFamily="49" charset="0"/>
                  </a:rPr>
                  <a:t>: </a:t>
                </a:r>
                <a14:m>
                  <m:oMath xmlns:m="http://schemas.openxmlformats.org/officeDocument/2006/math">
                    <m:r>
                      <a:rPr lang="en-CA" sz="2000" i="1" smtClean="0">
                        <a:latin typeface="Cambria Math" panose="02040503050406030204" pitchFamily="18" charset="0"/>
                        <a:ea typeface="Cambria Math" panose="02040503050406030204" pitchFamily="18" charset="0"/>
                        <a:cs typeface="Cascadia Mono" panose="020B0609020000020004" pitchFamily="49" charset="0"/>
                      </a:rPr>
                      <m:t>𝛽</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𝑃</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𝑓𝑎𝑖𝑙</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𝑡𝑜</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𝑟𝑒𝑗𝑒𝑐𝑡</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 </m:t>
                    </m:r>
                    <m:sSub>
                      <m:sSubPr>
                        <m:ctrlPr>
                          <a:rPr lang="en-CA" sz="20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000" b="0" i="1" smtClean="0">
                            <a:latin typeface="Cambria Math" panose="02040503050406030204" pitchFamily="18" charset="0"/>
                            <a:ea typeface="Cambria Math" panose="02040503050406030204" pitchFamily="18" charset="0"/>
                            <a:cs typeface="Cascadia Mono" panose="020B0609020000020004" pitchFamily="49" charset="0"/>
                          </a:rPr>
                          <m:t>𝐻</m:t>
                        </m:r>
                      </m:e>
                      <m:sub>
                        <m:r>
                          <a:rPr lang="en-CA" sz="2000" b="0" i="1" smtClean="0">
                            <a:latin typeface="Cambria Math" panose="02040503050406030204" pitchFamily="18" charset="0"/>
                            <a:ea typeface="Cambria Math" panose="02040503050406030204" pitchFamily="18" charset="0"/>
                            <a:cs typeface="Cascadia Mono" panose="020B0609020000020004" pitchFamily="49" charset="0"/>
                          </a:rPr>
                          <m:t>0</m:t>
                        </m:r>
                      </m:sub>
                    </m:sSub>
                    <m:r>
                      <a:rPr lang="en-CA" sz="2000" b="0" i="1" smtClean="0">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0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000" b="0" i="1" smtClean="0">
                            <a:latin typeface="Cambria Math" panose="02040503050406030204" pitchFamily="18" charset="0"/>
                            <a:ea typeface="Cambria Math" panose="02040503050406030204" pitchFamily="18" charset="0"/>
                            <a:cs typeface="Cascadia Mono" panose="020B0609020000020004" pitchFamily="49" charset="0"/>
                          </a:rPr>
                          <m:t>𝐻</m:t>
                        </m:r>
                      </m:e>
                      <m:sub>
                        <m:r>
                          <a:rPr lang="en-CA" sz="2000" b="0" i="1" smtClean="0">
                            <a:latin typeface="Cambria Math" panose="02040503050406030204" pitchFamily="18" charset="0"/>
                            <a:ea typeface="Cambria Math" panose="02040503050406030204" pitchFamily="18" charset="0"/>
                            <a:cs typeface="Cascadia Mono" panose="020B0609020000020004" pitchFamily="49" charset="0"/>
                          </a:rPr>
                          <m:t>𝐴</m:t>
                        </m:r>
                      </m:sub>
                    </m:sSub>
                    <m:r>
                      <a:rPr lang="en-CA" sz="20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𝑡𝑟𝑢𝑒</m:t>
                    </m:r>
                    <m:r>
                      <a:rPr lang="en-CA" sz="2000" b="0" i="1" smtClean="0">
                        <a:latin typeface="Cambria Math" panose="02040503050406030204" pitchFamily="18" charset="0"/>
                        <a:ea typeface="Cambria Math" panose="02040503050406030204" pitchFamily="18" charset="0"/>
                        <a:cs typeface="Cascadia Mono" panose="020B0609020000020004" pitchFamily="49" charset="0"/>
                      </a:rPr>
                      <m:t>)</m:t>
                    </m:r>
                  </m:oMath>
                </a14:m>
                <a:endParaRPr lang="en-CA" sz="20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If there is no evidence against </a:t>
                </a:r>
                <a14:m>
                  <m:oMath xmlns:m="http://schemas.openxmlformats.org/officeDocument/2006/math">
                    <m:sSub>
                      <m:sSubPr>
                        <m:ctrlPr>
                          <a:rPr lang="en-CA" sz="2400" i="1" smtClean="0">
                            <a:latin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cs typeface="Cascadia Mono" panose="020B0609020000020004" pitchFamily="49" charset="0"/>
                          </a:rPr>
                          <m:t>𝐻</m:t>
                        </m:r>
                      </m:e>
                      <m:sub>
                        <m:r>
                          <a:rPr lang="en-CA" sz="2400" b="0" i="1" smtClean="0">
                            <a:latin typeface="Cambria Math" panose="02040503050406030204" pitchFamily="18" charset="0"/>
                            <a:cs typeface="Cascadia Mono" panose="020B0609020000020004" pitchFamily="49" charset="0"/>
                          </a:rPr>
                          <m:t>0</m:t>
                        </m:r>
                      </m:sub>
                    </m:sSub>
                  </m:oMath>
                </a14:m>
                <a:r>
                  <a:rPr lang="en-CA" sz="2400" dirty="0">
                    <a:latin typeface="Bahnschrift" panose="020B0502040204020203" pitchFamily="34" charset="0"/>
                    <a:cs typeface="Cascadia Mono" panose="020B0609020000020004" pitchFamily="49" charset="0"/>
                  </a:rPr>
                  <a:t>, don’t conclude it is true! We have only </a:t>
                </a:r>
                <a:r>
                  <a:rPr lang="en-CA" sz="2400" u="sng" dirty="0">
                    <a:latin typeface="Bahnschrift" panose="020B0502040204020203" pitchFamily="34" charset="0"/>
                    <a:cs typeface="Cascadia Mono" panose="020B0609020000020004" pitchFamily="49" charset="0"/>
                  </a:rPr>
                  <a:t>assumed</a:t>
                </a:r>
                <a:r>
                  <a:rPr lang="en-CA" sz="2400" dirty="0">
                    <a:latin typeface="Bahnschrift" panose="020B0502040204020203" pitchFamily="34" charset="0"/>
                    <a:cs typeface="Cascadia Mono" panose="020B0609020000020004" pitchFamily="49" charset="0"/>
                  </a:rPr>
                  <a:t> that it is true, and that it is reasonable. </a:t>
                </a:r>
                <a:r>
                  <a:rPr lang="en-CA" sz="2400" b="1" dirty="0">
                    <a:latin typeface="Bahnschrift" panose="020B0502040204020203" pitchFamily="34" charset="0"/>
                    <a:cs typeface="Cascadia Mono" panose="020B0609020000020004" pitchFamily="49" charset="0"/>
                  </a:rPr>
                  <a:t>Stick to the wording in the table for this course.</a:t>
                </a:r>
              </a:p>
              <a:p>
                <a:r>
                  <a:rPr lang="en-CA" sz="2400" b="1" dirty="0">
                    <a:latin typeface="Bahnschrift" panose="020B0502040204020203" pitchFamily="34" charset="0"/>
                    <a:cs typeface="Cascadia Mono" panose="020B0609020000020004" pitchFamily="49" charset="0"/>
                  </a:rPr>
                  <a:t>P-hacking</a:t>
                </a:r>
                <a:r>
                  <a:rPr lang="en-CA" sz="2400" dirty="0">
                    <a:latin typeface="Bahnschrift" panose="020B0502040204020203" pitchFamily="34" charset="0"/>
                    <a:cs typeface="Cascadia Mono" panose="020B0609020000020004" pitchFamily="49" charset="0"/>
                  </a:rPr>
                  <a:t>: fucking with the p-value because you’re desperate for grants.</a:t>
                </a:r>
              </a:p>
              <a:p>
                <a:pPr lvl="1"/>
                <a:r>
                  <a:rPr lang="en-CA" sz="2000" dirty="0">
                    <a:latin typeface="Bahnschrift" panose="020B0502040204020203" pitchFamily="34" charset="0"/>
                    <a:cs typeface="Cascadia Mono" panose="020B0609020000020004" pitchFamily="49" charset="0"/>
                  </a:rPr>
                  <a:t>Repeating experiments so much that you eventually by chance get a significant result.</a:t>
                </a:r>
              </a:p>
              <a:p>
                <a:pPr lvl="1"/>
                <a:r>
                  <a:rPr lang="en-CA" sz="2000" dirty="0">
                    <a:latin typeface="Bahnschrift" panose="020B0502040204020203" pitchFamily="34" charset="0"/>
                    <a:cs typeface="Cascadia Mono" panose="020B0609020000020004" pitchFamily="49" charset="0"/>
                  </a:rPr>
                  <a:t>Selectively, “purging” some results or other forms of data fraud.</a:t>
                </a:r>
              </a:p>
              <a:p>
                <a:r>
                  <a:rPr lang="en-CA" sz="2400" b="1" dirty="0">
                    <a:latin typeface="Bahnschrift" panose="020B0502040204020203" pitchFamily="34" charset="0"/>
                    <a:cs typeface="Cascadia Mono" panose="020B0609020000020004" pitchFamily="49" charset="0"/>
                  </a:rPr>
                  <a:t>Practical Significance</a:t>
                </a:r>
                <a:r>
                  <a:rPr lang="en-CA" sz="2400" dirty="0">
                    <a:latin typeface="Bahnschrift" panose="020B0502040204020203" pitchFamily="34" charset="0"/>
                    <a:cs typeface="Cascadia Mono" panose="020B0609020000020004" pitchFamily="49" charset="0"/>
                  </a:rPr>
                  <a:t>: A small p-value doesn’t tell us HOW wrong </a:t>
                </a:r>
                <a14:m>
                  <m:oMath xmlns:m="http://schemas.openxmlformats.org/officeDocument/2006/math">
                    <m:sSub>
                      <m:sSubPr>
                        <m:ctrlPr>
                          <a:rPr lang="en-CA" sz="2400" i="1" smtClean="0">
                            <a:latin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cs typeface="Cascadia Mono" panose="020B0609020000020004" pitchFamily="49" charset="0"/>
                          </a:rPr>
                          <m:t>𝐻</m:t>
                        </m:r>
                      </m:e>
                      <m:sub>
                        <m:r>
                          <a:rPr lang="en-CA" sz="2400" b="0" i="1" smtClean="0">
                            <a:latin typeface="Cambria Math" panose="02040503050406030204" pitchFamily="18" charset="0"/>
                            <a:cs typeface="Cascadia Mono" panose="020B0609020000020004" pitchFamily="49" charset="0"/>
                          </a:rPr>
                          <m:t>0</m:t>
                        </m:r>
                      </m:sub>
                    </m:sSub>
                  </m:oMath>
                </a14:m>
                <a:r>
                  <a:rPr lang="en-CA" sz="2400" b="1" dirty="0">
                    <a:latin typeface="Bahnschrift" panose="020B0502040204020203" pitchFamily="34" charset="0"/>
                    <a:cs typeface="Cascadia Mono" panose="020B0609020000020004" pitchFamily="49" charset="0"/>
                  </a:rPr>
                  <a:t> </a:t>
                </a:r>
                <a:r>
                  <a:rPr lang="en-CA" sz="2400" dirty="0">
                    <a:latin typeface="Bahnschrift" panose="020B0502040204020203" pitchFamily="34" charset="0"/>
                    <a:cs typeface="Cascadia Mono" panose="020B0609020000020004" pitchFamily="49" charset="0"/>
                  </a:rPr>
                  <a:t>is. Maybe it’s small enough that we don’t really need to care.</a:t>
                </a:r>
              </a:p>
              <a:p>
                <a:pPr lvl="1"/>
                <a:r>
                  <a:rPr lang="en-CA" sz="2000" dirty="0">
                    <a:latin typeface="Bahnschrift" panose="020B0502040204020203" pitchFamily="34" charset="0"/>
                    <a:cs typeface="Cascadia Mono" panose="020B0609020000020004" pitchFamily="49" charset="0"/>
                  </a:rPr>
                  <a:t>Back it up with a </a:t>
                </a:r>
                <a:r>
                  <a:rPr lang="en-CA" sz="2000" b="1" dirty="0">
                    <a:latin typeface="Bahnschrift" panose="020B0502040204020203" pitchFamily="34" charset="0"/>
                    <a:cs typeface="Cascadia Mono" panose="020B0609020000020004" pitchFamily="49" charset="0"/>
                  </a:rPr>
                  <a:t>confidence interval</a:t>
                </a:r>
                <a:r>
                  <a:rPr lang="en-CA" sz="2000" dirty="0">
                    <a:latin typeface="Bahnschrift" panose="020B0502040204020203" pitchFamily="34" charset="0"/>
                    <a:cs typeface="Cascadia Mono" panose="020B0609020000020004" pitchFamily="49" charset="0"/>
                  </a:rPr>
                  <a:t> to get magnitude and direction of departure.</a:t>
                </a:r>
                <a:endParaRPr lang="en-CA" sz="2000" b="1"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03E0356D-E018-1EA4-8B4C-EBE3DB5A1C5B}"/>
                  </a:ext>
                </a:extLst>
              </p:cNvPr>
              <p:cNvSpPr>
                <a:spLocks noGrp="1" noRot="1" noChangeAspect="1" noMove="1" noResize="1" noEditPoints="1" noAdjustHandles="1" noChangeArrowheads="1" noChangeShapeType="1" noTextEdit="1"/>
              </p:cNvSpPr>
              <p:nvPr>
                <p:ph idx="1"/>
              </p:nvPr>
            </p:nvSpPr>
            <p:spPr>
              <a:xfrm>
                <a:off x="838200" y="1484670"/>
                <a:ext cx="10822858" cy="5230762"/>
              </a:xfrm>
              <a:blipFill>
                <a:blip r:embed="rId2"/>
                <a:stretch>
                  <a:fillRect l="-789" t="-1632"/>
                </a:stretch>
              </a:blipFill>
            </p:spPr>
            <p:txBody>
              <a:bodyPr/>
              <a:lstStyle/>
              <a:p>
                <a:r>
                  <a:rPr lang="en-CA">
                    <a:noFill/>
                  </a:rPr>
                  <a:t> </a:t>
                </a:r>
              </a:p>
            </p:txBody>
          </p:sp>
        </mc:Fallback>
      </mc:AlternateContent>
      <p:pic>
        <p:nvPicPr>
          <p:cNvPr id="13316" name="Picture 4" descr="What is Multiple Hypothesis Testing and ...">
            <a:extLst>
              <a:ext uri="{FF2B5EF4-FFF2-40B4-BE49-F238E27FC236}">
                <a16:creationId xmlns:a16="http://schemas.microsoft.com/office/drawing/2014/main" id="{62D719F2-D796-91EA-232E-92C90780C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693" y="1336419"/>
            <a:ext cx="3105386" cy="180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3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31E1B-3EE8-452E-1ED9-E7842B3A0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44B04-A5A2-9B5D-B11F-4EFA2CAEE785}"/>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Conducting a Hypothesis Test</a:t>
            </a:r>
          </a:p>
        </p:txBody>
      </p:sp>
      <p:sp>
        <p:nvSpPr>
          <p:cNvPr id="5" name="Rectangle 4">
            <a:extLst>
              <a:ext uri="{FF2B5EF4-FFF2-40B4-BE49-F238E27FC236}">
                <a16:creationId xmlns:a16="http://schemas.microsoft.com/office/drawing/2014/main" id="{A2BC5CF9-CECA-4656-F0DE-E83438AC27E1}"/>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198C7826-E865-33FE-AED8-F81DD43A7705}"/>
                  </a:ext>
                </a:extLst>
              </p:cNvPr>
              <p:cNvSpPr>
                <a:spLocks noGrp="1"/>
              </p:cNvSpPr>
              <p:nvPr>
                <p:ph idx="1"/>
              </p:nvPr>
            </p:nvSpPr>
            <p:spPr>
              <a:xfrm>
                <a:off x="838200" y="1465007"/>
                <a:ext cx="10822858" cy="5211096"/>
              </a:xfrm>
            </p:spPr>
            <p:txBody>
              <a:bodyPr>
                <a:normAutofit/>
              </a:bodyPr>
              <a:lstStyle/>
              <a:p>
                <a:pPr marL="457200" indent="-457200">
                  <a:buFont typeface="+mj-lt"/>
                  <a:buAutoNum type="arabicPeriod"/>
                </a:pPr>
                <a:r>
                  <a:rPr lang="en-CA" sz="2400" dirty="0">
                    <a:latin typeface="Bahnschrift" panose="020B0502040204020203" pitchFamily="34" charset="0"/>
                    <a:cs typeface="Cascadia Mono" panose="020B0609020000020004" pitchFamily="49" charset="0"/>
                  </a:rPr>
                  <a:t>State both the null and alternative hypothesis.</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Determine a test statistic to use. Calculate the observed value.</a:t>
                </a:r>
              </a:p>
              <a:p>
                <a:pPr lvl="1"/>
                <a:r>
                  <a:rPr lang="en-CA" sz="2000" dirty="0">
                    <a:latin typeface="Bahnschrift" panose="020B0502040204020203" pitchFamily="34" charset="0"/>
                    <a:cs typeface="Cascadia Mono" panose="020B0609020000020004" pitchFamily="49" charset="0"/>
                  </a:rPr>
                  <a:t>You probably want to use a pivotal quantity for easier p-value calculations. However, generally anything that fits the criteria of a test statistic works.</a:t>
                </a:r>
              </a:p>
              <a:p>
                <a:pPr lvl="1"/>
                <a:r>
                  <a:rPr lang="en-CA" sz="2000" dirty="0">
                    <a:latin typeface="Bahnschrift" panose="020B0502040204020203" pitchFamily="34" charset="0"/>
                    <a:cs typeface="Cascadia Mono" panose="020B0609020000020004" pitchFamily="49" charset="0"/>
                  </a:rPr>
                  <a:t>Dependent on if the test is one-sided or not, throw absolute values on.</a:t>
                </a:r>
              </a:p>
              <a:p>
                <a:pPr lvl="1"/>
                <a:r>
                  <a:rPr lang="en-CA" sz="2000" dirty="0">
                    <a:latin typeface="Bahnschrift" panose="020B0502040204020203" pitchFamily="34" charset="0"/>
                    <a:cs typeface="Cascadia Mono" panose="020B0609020000020004" pitchFamily="49" charset="0"/>
                  </a:rPr>
                  <a:t>You may also need to replace some </a:t>
                </a:r>
                <a14:m>
                  <m:oMath xmlns:m="http://schemas.openxmlformats.org/officeDocument/2006/math">
                    <m:acc>
                      <m:accPr>
                        <m:chr m:val="̃"/>
                        <m:ctrlPr>
                          <a:rPr lang="en-CA" sz="2000" i="1" smtClean="0">
                            <a:latin typeface="Cambria Math" panose="02040503050406030204" pitchFamily="18" charset="0"/>
                            <a:cs typeface="Cascadia Mono" panose="020B0609020000020004" pitchFamily="49" charset="0"/>
                          </a:rPr>
                        </m:ctrlPr>
                      </m:accPr>
                      <m:e>
                        <m:r>
                          <a:rPr lang="en-CA" sz="2000" i="1" smtClean="0">
                            <a:latin typeface="Cambria Math" panose="02040503050406030204" pitchFamily="18" charset="0"/>
                            <a:ea typeface="Cambria Math" panose="02040503050406030204" pitchFamily="18" charset="0"/>
                            <a:cs typeface="Cascadia Mono" panose="020B0609020000020004" pitchFamily="49" charset="0"/>
                          </a:rPr>
                          <m:t>𝜃</m:t>
                        </m:r>
                      </m:e>
                    </m:acc>
                  </m:oMath>
                </a14:m>
                <a:r>
                  <a:rPr lang="en-CA" sz="2000" dirty="0">
                    <a:latin typeface="Bahnschrift" panose="020B0502040204020203" pitchFamily="34" charset="0"/>
                    <a:cs typeface="Cascadia Mono" panose="020B0609020000020004" pitchFamily="49" charset="0"/>
                  </a:rPr>
                  <a:t> with </a:t>
                </a:r>
                <a14:m>
                  <m:oMath xmlns:m="http://schemas.openxmlformats.org/officeDocument/2006/math">
                    <m:sSub>
                      <m:sSubPr>
                        <m:ctrlPr>
                          <a:rPr lang="en-CA" sz="2000" i="1" smtClean="0">
                            <a:latin typeface="Cambria Math" panose="02040503050406030204" pitchFamily="18" charset="0"/>
                            <a:cs typeface="Cascadia Mono" panose="020B0609020000020004" pitchFamily="49" charset="0"/>
                          </a:rPr>
                        </m:ctrlPr>
                      </m:sSubPr>
                      <m:e>
                        <m:r>
                          <a:rPr lang="en-CA" sz="200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000" b="0" i="1" smtClean="0">
                            <a:latin typeface="Cambria Math" panose="02040503050406030204" pitchFamily="18" charset="0"/>
                            <a:cs typeface="Cascadia Mono" panose="020B0609020000020004" pitchFamily="49" charset="0"/>
                          </a:rPr>
                          <m:t>0</m:t>
                        </m:r>
                      </m:sub>
                    </m:sSub>
                  </m:oMath>
                </a14:m>
                <a:r>
                  <a:rPr lang="en-CA" sz="2000" dirty="0">
                    <a:latin typeface="Bahnschrift" panose="020B0502040204020203" pitchFamily="34" charset="0"/>
                    <a:cs typeface="Cascadia Mono" panose="020B0609020000020004" pitchFamily="49" charset="0"/>
                  </a:rPr>
                  <a:t> since pivotal quantity is based off </a:t>
                </a:r>
                <a14:m>
                  <m:oMath xmlns:m="http://schemas.openxmlformats.org/officeDocument/2006/math">
                    <m:sSub>
                      <m:sSubPr>
                        <m:ctrlPr>
                          <a:rPr lang="en-CA" sz="2000" i="1">
                            <a:latin typeface="Cambria Math" panose="02040503050406030204" pitchFamily="18" charset="0"/>
                            <a:cs typeface="Cascadia Mono" panose="020B0609020000020004" pitchFamily="49" charset="0"/>
                          </a:rPr>
                        </m:ctrlPr>
                      </m:sSubPr>
                      <m:e>
                        <m:r>
                          <a:rPr lang="en-CA" sz="2000" i="1">
                            <a:latin typeface="Cambria Math" panose="02040503050406030204" pitchFamily="18" charset="0"/>
                            <a:ea typeface="Cambria Math" panose="02040503050406030204" pitchFamily="18" charset="0"/>
                            <a:cs typeface="Cascadia Mono" panose="020B0609020000020004" pitchFamily="49" charset="0"/>
                          </a:rPr>
                          <m:t>𝜃</m:t>
                        </m:r>
                      </m:e>
                      <m:sub>
                        <m:r>
                          <a:rPr lang="en-CA" sz="2000" i="1">
                            <a:latin typeface="Cambria Math" panose="02040503050406030204" pitchFamily="18" charset="0"/>
                            <a:cs typeface="Cascadia Mono" panose="020B0609020000020004" pitchFamily="49" charset="0"/>
                          </a:rPr>
                          <m:t>0</m:t>
                        </m:r>
                      </m:sub>
                    </m:sSub>
                  </m:oMath>
                </a14:m>
                <a:endParaRPr lang="en-CA" sz="2000" dirty="0">
                  <a:latin typeface="Bahnschrift" panose="020B0502040204020203" pitchFamily="34"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Compute the p-value. Exact calculation depends on one-sidedness and if the distribution is symmetric or not (tests for variance)</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Draw a conclusion using one of the sample phrases earlier.</a:t>
                </a:r>
              </a:p>
              <a:p>
                <a:pPr marL="457200" indent="-457200">
                  <a:buFont typeface="+mj-lt"/>
                  <a:buAutoNum type="arabicPeriod"/>
                </a:pPr>
                <a:endParaRPr lang="en-CA" sz="2400" dirty="0">
                  <a:latin typeface="Bahnschrift" panose="020B0502040204020203" pitchFamily="34" charset="0"/>
                  <a:cs typeface="Cascadia Mono" panose="020B0609020000020004" pitchFamily="49" charset="0"/>
                </a:endParaRPr>
              </a:p>
              <a:p>
                <a:pPr marL="0" indent="0">
                  <a:buNone/>
                </a:pPr>
                <a:r>
                  <a:rPr lang="en-CA" sz="2400" dirty="0">
                    <a:latin typeface="Bahnschrift" panose="020B0502040204020203" pitchFamily="34" charset="0"/>
                    <a:cs typeface="Cascadia Mono" panose="020B0609020000020004" pitchFamily="49" charset="0"/>
                  </a:rPr>
                  <a:t>In R for t-tests, use </a:t>
                </a:r>
                <a:r>
                  <a:rPr lang="en-CA" sz="2400" dirty="0">
                    <a:solidFill>
                      <a:srgbClr val="00B0F0"/>
                    </a:solidFill>
                    <a:latin typeface="Cascadia Mono" panose="020B0609020000020004" pitchFamily="49" charset="0"/>
                    <a:cs typeface="Cascadia Mono" panose="020B0609020000020004" pitchFamily="49" charset="0"/>
                  </a:rPr>
                  <a:t>t</a:t>
                </a:r>
                <a:r>
                  <a:rPr lang="en-CA" sz="2400" dirty="0" err="1">
                    <a:solidFill>
                      <a:srgbClr val="00B0F0"/>
                    </a:solidFill>
                    <a:latin typeface="Cascadia Mono" panose="020B0609020000020004" pitchFamily="49" charset="0"/>
                    <a:cs typeface="Cascadia Mono" panose="020B0609020000020004" pitchFamily="49" charset="0"/>
                  </a:rPr>
                  <a:t>.test</a:t>
                </a:r>
                <a:r>
                  <a:rPr lang="en-CA" sz="2400" dirty="0">
                    <a:solidFill>
                      <a:srgbClr val="00B0F0"/>
                    </a:solidFill>
                    <a:latin typeface="Cascadia Mono" panose="020B0609020000020004" pitchFamily="49" charset="0"/>
                    <a:cs typeface="Cascadia Mono" panose="020B0609020000020004" pitchFamily="49" charset="0"/>
                  </a:rPr>
                  <a:t>(y, mu=</a:t>
                </a:r>
                <a14:m>
                  <m:oMath xmlns:m="http://schemas.openxmlformats.org/officeDocument/2006/math">
                    <m:sSub>
                      <m:sSubPr>
                        <m:ctrlPr>
                          <a:rPr lang="en-CA" sz="2400" i="1" smtClean="0">
                            <a:solidFill>
                              <a:srgbClr val="00B0F0"/>
                            </a:solidFill>
                            <a:latin typeface="Cambria Math" panose="02040503050406030204" pitchFamily="18" charset="0"/>
                            <a:cs typeface="Cascadia Mono" panose="020B0609020000020004" pitchFamily="49" charset="0"/>
                          </a:rPr>
                        </m:ctrlPr>
                      </m:sSubPr>
                      <m:e>
                        <m:r>
                          <a:rPr lang="en-CA" sz="2400" i="1" smtClean="0">
                            <a:solidFill>
                              <a:srgbClr val="00B0F0"/>
                            </a:solidFill>
                            <a:latin typeface="Cambria Math" panose="02040503050406030204" pitchFamily="18" charset="0"/>
                            <a:ea typeface="Cambria Math" panose="02040503050406030204" pitchFamily="18" charset="0"/>
                            <a:cs typeface="Cascadia Mono" panose="020B0609020000020004" pitchFamily="49" charset="0"/>
                          </a:rPr>
                          <m:t>𝜇</m:t>
                        </m:r>
                      </m:e>
                      <m:sub>
                        <m:r>
                          <a:rPr lang="en-CA" sz="2400" b="0" i="1" smtClean="0">
                            <a:solidFill>
                              <a:srgbClr val="00B0F0"/>
                            </a:solidFill>
                            <a:latin typeface="Cambria Math" panose="02040503050406030204" pitchFamily="18" charset="0"/>
                            <a:cs typeface="Cascadia Mono" panose="020B0609020000020004" pitchFamily="49" charset="0"/>
                          </a:rPr>
                          <m:t>0</m:t>
                        </m:r>
                      </m:sub>
                    </m:sSub>
                  </m:oMath>
                </a14:m>
                <a:r>
                  <a:rPr lang="en-CA" sz="2400" dirty="0">
                    <a:solidFill>
                      <a:srgbClr val="00B0F0"/>
                    </a:solidFill>
                    <a:latin typeface="Cascadia Mono" panose="020B0609020000020004" pitchFamily="49" charset="0"/>
                    <a:cs typeface="Cascadia Mono" panose="020B0609020000020004" pitchFamily="49" charset="0"/>
                  </a:rPr>
                  <a:t>)</a:t>
                </a:r>
                <a:r>
                  <a:rPr lang="en-CA" sz="2400" dirty="0">
                    <a:solidFill>
                      <a:srgbClr val="00B0F0"/>
                    </a:solidFill>
                    <a:latin typeface="Bahnschrift" panose="020B0502040204020203" pitchFamily="34" charset="0"/>
                    <a:cs typeface="Cascadia Mono" panose="020B0609020000020004" pitchFamily="49" charset="0"/>
                  </a:rPr>
                  <a:t> </a:t>
                </a:r>
              </a:p>
              <a:p>
                <a:pPr marL="0" indent="0">
                  <a:buNone/>
                </a:pPr>
                <a:r>
                  <a:rPr lang="en-CA" sz="2400" dirty="0">
                    <a:latin typeface="Bahnschrift" panose="020B0502040204020203" pitchFamily="34" charset="0"/>
                    <a:cs typeface="Cascadia Mono" panose="020B0609020000020004" pitchFamily="49" charset="0"/>
                  </a:rPr>
                  <a:t>where </a:t>
                </a:r>
                <a:r>
                  <a:rPr lang="en-CA" sz="2400" dirty="0">
                    <a:solidFill>
                      <a:srgbClr val="00B0F0"/>
                    </a:solidFill>
                    <a:latin typeface="Cascadia Mono" panose="020B0609020000020004" pitchFamily="49" charset="0"/>
                    <a:cs typeface="Cascadia Mono" panose="020B0609020000020004" pitchFamily="49" charset="0"/>
                  </a:rPr>
                  <a:t>y &lt;- c(data1, ..., </a:t>
                </a:r>
                <a:r>
                  <a:rPr lang="en-CA" sz="2400" dirty="0" err="1">
                    <a:solidFill>
                      <a:srgbClr val="00B0F0"/>
                    </a:solidFill>
                    <a:latin typeface="Cascadia Mono" panose="020B0609020000020004" pitchFamily="49" charset="0"/>
                    <a:cs typeface="Cascadia Mono" panose="020B0609020000020004" pitchFamily="49" charset="0"/>
                  </a:rPr>
                  <a:t>dataN</a:t>
                </a:r>
                <a:r>
                  <a:rPr lang="en-CA" sz="2400" dirty="0">
                    <a:solidFill>
                      <a:srgbClr val="00B0F0"/>
                    </a:solidFill>
                    <a:latin typeface="Cascadia Mono" panose="020B0609020000020004" pitchFamily="49" charset="0"/>
                    <a:cs typeface="Cascadia Mono" panose="020B0609020000020004" pitchFamily="49" charset="0"/>
                  </a:rPr>
                  <a:t>)</a:t>
                </a:r>
                <a:endParaRPr lang="en-CA" sz="2400" dirty="0">
                  <a:solidFill>
                    <a:srgbClr val="00B0F0"/>
                  </a:solidFill>
                  <a:latin typeface="Bahnschrift" panose="020B0502040204020203" pitchFamily="34" charset="0"/>
                  <a:cs typeface="Cascadia Mono" panose="020B0609020000020004" pitchFamily="49" charset="0"/>
                </a:endParaRPr>
              </a:p>
              <a:p>
                <a:pPr marL="457200" indent="-457200">
                  <a:buFont typeface="+mj-lt"/>
                  <a:buAutoNum type="arabicPeriod"/>
                </a:pPr>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198C7826-E865-33FE-AED8-F81DD43A7705}"/>
                  </a:ext>
                </a:extLst>
              </p:cNvPr>
              <p:cNvSpPr>
                <a:spLocks noGrp="1" noRot="1" noChangeAspect="1" noMove="1" noResize="1" noEditPoints="1" noAdjustHandles="1" noChangeArrowheads="1" noChangeShapeType="1" noTextEdit="1"/>
              </p:cNvSpPr>
              <p:nvPr>
                <p:ph idx="1"/>
              </p:nvPr>
            </p:nvSpPr>
            <p:spPr>
              <a:xfrm>
                <a:off x="838200" y="1465007"/>
                <a:ext cx="10822858" cy="5211096"/>
              </a:xfrm>
              <a:blipFill>
                <a:blip r:embed="rId2"/>
                <a:stretch>
                  <a:fillRect l="-901" t="-1637" b="-3158"/>
                </a:stretch>
              </a:blipFill>
            </p:spPr>
            <p:txBody>
              <a:bodyPr/>
              <a:lstStyle/>
              <a:p>
                <a:r>
                  <a:rPr lang="en-CA">
                    <a:noFill/>
                  </a:rPr>
                  <a:t> </a:t>
                </a:r>
              </a:p>
            </p:txBody>
          </p:sp>
        </mc:Fallback>
      </mc:AlternateContent>
    </p:spTree>
    <p:extLst>
      <p:ext uri="{BB962C8B-B14F-4D97-AF65-F5344CB8AC3E}">
        <p14:creationId xmlns:p14="http://schemas.microsoft.com/office/powerpoint/2010/main" val="2358580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0F68B-F647-0475-E21E-D0C96C4D5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0F190-C00F-0384-8E80-147BCFEEA12F}"/>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p>
        </p:txBody>
      </p:sp>
      <p:sp>
        <p:nvSpPr>
          <p:cNvPr id="5" name="Rectangle 4">
            <a:extLst>
              <a:ext uri="{FF2B5EF4-FFF2-40B4-BE49-F238E27FC236}">
                <a16:creationId xmlns:a16="http://schemas.microsoft.com/office/drawing/2014/main" id="{B4F7480B-705F-033D-22CE-17A425C24B0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7" name="Content Placeholder 6">
            <a:extLst>
              <a:ext uri="{FF2B5EF4-FFF2-40B4-BE49-F238E27FC236}">
                <a16:creationId xmlns:a16="http://schemas.microsoft.com/office/drawing/2014/main" id="{74449BBC-41D3-CE25-352D-80D5C1C97615}"/>
              </a:ext>
            </a:extLst>
          </p:cNvPr>
          <p:cNvSpPr>
            <a:spLocks noGrp="1"/>
          </p:cNvSpPr>
          <p:nvPr>
            <p:ph idx="1"/>
          </p:nvPr>
        </p:nvSpPr>
        <p:spPr>
          <a:xfrm>
            <a:off x="838200" y="1465007"/>
            <a:ext cx="10822858" cy="4935794"/>
          </a:xfrm>
        </p:spPr>
        <p:txBody>
          <a:bodyPr>
            <a:normAutofit/>
          </a:bodyPr>
          <a:lstStyle/>
          <a:p>
            <a:pPr marL="0" indent="0">
              <a:buNone/>
            </a:pPr>
            <a:r>
              <a:rPr lang="en-CA" sz="2400" dirty="0">
                <a:latin typeface="Bahnschrift" panose="020B0502040204020203" pitchFamily="34" charset="0"/>
                <a:cs typeface="Cascadia Mono" panose="020B0609020000020004" pitchFamily="49" charset="0"/>
              </a:rPr>
              <a:t>Any Minecrafters in here? Now-disgraced speed-runner Dream, enacted 266 barters with </a:t>
            </a:r>
            <a:r>
              <a:rPr lang="en-CA" sz="2400" dirty="0" err="1">
                <a:latin typeface="Bahnschrift" panose="020B0502040204020203" pitchFamily="34" charset="0"/>
                <a:cs typeface="Cascadia Mono" panose="020B0609020000020004" pitchFamily="49" charset="0"/>
              </a:rPr>
              <a:t>Piglins</a:t>
            </a:r>
            <a:r>
              <a:rPr lang="en-CA" sz="2400" dirty="0">
                <a:latin typeface="Bahnschrift" panose="020B0502040204020203" pitchFamily="34" charset="0"/>
                <a:cs typeface="Cascadia Mono" panose="020B0609020000020004" pitchFamily="49" charset="0"/>
              </a:rPr>
              <a:t>, with 41 of them (15.4%) resulting in Ender Pearls. Data trawled from the code suggests that the rate is 20 in 423, or about 4.73%. </a:t>
            </a:r>
          </a:p>
          <a:p>
            <a:pPr marL="0" indent="0">
              <a:buNone/>
            </a:pPr>
            <a:endParaRPr lang="en-CA" sz="2400" dirty="0">
              <a:latin typeface="Bahnschrift" panose="020B0502040204020203" pitchFamily="34" charset="0"/>
              <a:cs typeface="Cascadia Mono" panose="020B0609020000020004" pitchFamily="49" charset="0"/>
            </a:endParaRPr>
          </a:p>
          <a:p>
            <a:pPr marL="0" indent="0">
              <a:buNone/>
            </a:pPr>
            <a:r>
              <a:rPr lang="en-CA" sz="2400" dirty="0">
                <a:latin typeface="Bahnschrift" panose="020B0502040204020203" pitchFamily="34" charset="0"/>
                <a:cs typeface="Cascadia Mono" panose="020B0609020000020004" pitchFamily="49" charset="0"/>
              </a:rPr>
              <a:t>Is Dream too lucky or unlucky? Or is the drop rate wrong? Assume the result from the </a:t>
            </a:r>
            <a:r>
              <a:rPr lang="en-CA" sz="2400" dirty="0" err="1">
                <a:latin typeface="Bahnschrift" panose="020B0502040204020203" pitchFamily="34" charset="0"/>
                <a:cs typeface="Cascadia Mono" panose="020B0609020000020004" pitchFamily="49" charset="0"/>
              </a:rPr>
              <a:t>Piglin</a:t>
            </a:r>
            <a:r>
              <a:rPr lang="en-CA" sz="2400" dirty="0">
                <a:latin typeface="Bahnschrift" panose="020B0502040204020203" pitchFamily="34" charset="0"/>
                <a:cs typeface="Cascadia Mono" panose="020B0609020000020004" pitchFamily="49" charset="0"/>
              </a:rPr>
              <a:t> bartering process (specifically if it is an Ender Pearl trade or not) is a Binomial process.</a:t>
            </a:r>
          </a:p>
        </p:txBody>
      </p:sp>
      <p:pic>
        <p:nvPicPr>
          <p:cNvPr id="20482" name="Picture 2" descr="How lucky is too lucky?: The Minecraft Speedrunning Dream Controversy  Explained">
            <a:extLst>
              <a:ext uri="{FF2B5EF4-FFF2-40B4-BE49-F238E27FC236}">
                <a16:creationId xmlns:a16="http://schemas.microsoft.com/office/drawing/2014/main" id="{3FEBA602-49C7-2EBF-CC3E-08FCDD7C9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980" y="4092114"/>
            <a:ext cx="4191820" cy="2357899"/>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Ender Pearl – Minecraft Wiki">
            <a:extLst>
              <a:ext uri="{FF2B5EF4-FFF2-40B4-BE49-F238E27FC236}">
                <a16:creationId xmlns:a16="http://schemas.microsoft.com/office/drawing/2014/main" id="{B094D438-25A8-4FC1-55CE-188A061AF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945" y="4722457"/>
            <a:ext cx="1415846" cy="1415846"/>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Piglin – Minecraft Wiki">
            <a:extLst>
              <a:ext uri="{FF2B5EF4-FFF2-40B4-BE49-F238E27FC236}">
                <a16:creationId xmlns:a16="http://schemas.microsoft.com/office/drawing/2014/main" id="{BB78C7AE-7204-3A6F-BD26-15281A3E0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371" y="4435095"/>
            <a:ext cx="1941564" cy="191579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Gold Ingot – Minecraft Wiki">
            <a:extLst>
              <a:ext uri="{FF2B5EF4-FFF2-40B4-BE49-F238E27FC236}">
                <a16:creationId xmlns:a16="http://schemas.microsoft.com/office/drawing/2014/main" id="{4375E206-E163-22D6-13D8-A2C433609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517" y="4530069"/>
            <a:ext cx="1725845" cy="172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49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A427-1D13-B75D-43AB-9B61C1872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5D60E2-A27E-BF4D-9CA5-D89C6CC9EE22}"/>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p>
        </p:txBody>
      </p:sp>
      <p:sp>
        <p:nvSpPr>
          <p:cNvPr id="5" name="Rectangle 4">
            <a:extLst>
              <a:ext uri="{FF2B5EF4-FFF2-40B4-BE49-F238E27FC236}">
                <a16:creationId xmlns:a16="http://schemas.microsoft.com/office/drawing/2014/main" id="{CDF818E5-449C-3411-51AF-EB279BFB2CC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A8B0B43-49F2-B799-F1F0-9560C5882CD0}"/>
                  </a:ext>
                </a:extLst>
              </p:cNvPr>
              <p:cNvSpPr>
                <a:spLocks noGrp="1"/>
              </p:cNvSpPr>
              <p:nvPr>
                <p:ph idx="1"/>
              </p:nvPr>
            </p:nvSpPr>
            <p:spPr>
              <a:xfrm>
                <a:off x="838200" y="1465007"/>
                <a:ext cx="10822858" cy="4935794"/>
              </a:xfrm>
            </p:spPr>
            <p:txBody>
              <a:bodyPr>
                <a:normAutofit/>
              </a:bodyPr>
              <a:lstStyle/>
              <a:p>
                <a:pPr marL="0" indent="0">
                  <a:buNone/>
                </a:pPr>
                <a:r>
                  <a:rPr lang="en-CA" sz="2400" dirty="0">
                    <a:solidFill>
                      <a:srgbClr val="002060"/>
                    </a:solidFill>
                    <a:latin typeface="Bahnschrift" panose="020B0502040204020203" pitchFamily="34" charset="0"/>
                    <a:cs typeface="Cascadia Mono" panose="020B0609020000020004" pitchFamily="49" charset="0"/>
                  </a:rPr>
                  <a:t>First, we define the null and alternative hypotheses:</a:t>
                </a:r>
              </a:p>
              <a:p>
                <a:pPr marL="0" indent="0">
                  <a:buNone/>
                </a:pPr>
                <a14:m>
                  <m:oMathPara xmlns:m="http://schemas.openxmlformats.org/officeDocument/2006/math">
                    <m:oMathParaPr>
                      <m:jc m:val="centerGroup"/>
                    </m:oMathParaPr>
                    <m:oMath xmlns:m="http://schemas.openxmlformats.org/officeDocument/2006/math">
                      <m:sSub>
                        <m:sSubPr>
                          <m:ctrlPr>
                            <a:rPr lang="en-CA" sz="2400" i="1" smtClean="0">
                              <a:solidFill>
                                <a:srgbClr val="002060"/>
                              </a:solidFill>
                              <a:latin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cs typeface="Cascadia Mono" panose="020B0609020000020004" pitchFamily="49" charset="0"/>
                            </a:rPr>
                            <m:t>𝐻</m:t>
                          </m:r>
                        </m:e>
                        <m:sub>
                          <m:r>
                            <a:rPr lang="en-CA" sz="2400" b="0" i="1" smtClean="0">
                              <a:solidFill>
                                <a:srgbClr val="002060"/>
                              </a:solidFill>
                              <a:latin typeface="Cambria Math" panose="02040503050406030204" pitchFamily="18" charset="0"/>
                              <a:cs typeface="Cascadia Mono" panose="020B0609020000020004" pitchFamily="49" charset="0"/>
                            </a:rPr>
                            <m:t>0</m:t>
                          </m:r>
                        </m:sub>
                      </m:sSub>
                      <m:r>
                        <a:rPr lang="en-CA" sz="2400" b="0" i="1" smtClean="0">
                          <a:solidFill>
                            <a:srgbClr val="002060"/>
                          </a:solidFill>
                          <a:latin typeface="Cambria Math" panose="02040503050406030204" pitchFamily="18" charset="0"/>
                          <a:cs typeface="Cascadia Mono" panose="020B0609020000020004" pitchFamily="49" charset="0"/>
                        </a:rPr>
                        <m:t>: </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f>
                        <m:fPr>
                          <m:type m:val="skw"/>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20</m:t>
                          </m:r>
                        </m:num>
                        <m:den>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423</m:t>
                          </m:r>
                        </m:den>
                      </m:f>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          </m:t>
                      </m:r>
                      <m:sSub>
                        <m:sSubPr>
                          <m:ctrlPr>
                            <a:rPr lang="en-CA" sz="2400" i="1">
                              <a:solidFill>
                                <a:srgbClr val="002060"/>
                              </a:solidFill>
                              <a:latin typeface="Cambria Math" panose="02040503050406030204" pitchFamily="18" charset="0"/>
                              <a:cs typeface="Cascadia Mono" panose="020B0609020000020004" pitchFamily="49" charset="0"/>
                            </a:rPr>
                          </m:ctrlPr>
                        </m:sSubPr>
                        <m:e>
                          <m:r>
                            <a:rPr lang="en-CA" sz="2400" i="1">
                              <a:solidFill>
                                <a:srgbClr val="002060"/>
                              </a:solidFill>
                              <a:latin typeface="Cambria Math" panose="02040503050406030204" pitchFamily="18" charset="0"/>
                              <a:cs typeface="Cascadia Mono" panose="020B0609020000020004" pitchFamily="49" charset="0"/>
                            </a:rPr>
                            <m:t>𝐻</m:t>
                          </m:r>
                        </m:e>
                        <m:sub>
                          <m:r>
                            <a:rPr lang="en-CA" sz="2400" b="0" i="1" smtClean="0">
                              <a:solidFill>
                                <a:srgbClr val="002060"/>
                              </a:solidFill>
                              <a:latin typeface="Cambria Math" panose="02040503050406030204" pitchFamily="18" charset="0"/>
                              <a:cs typeface="Cascadia Mono" panose="020B0609020000020004" pitchFamily="49" charset="0"/>
                            </a:rPr>
                            <m:t>𝐴</m:t>
                          </m:r>
                        </m:sub>
                      </m:sSub>
                      <m:r>
                        <a:rPr lang="en-CA" sz="2400" i="1">
                          <a:solidFill>
                            <a:srgbClr val="002060"/>
                          </a:solidFill>
                          <a:latin typeface="Cambria Math" panose="02040503050406030204" pitchFamily="18" charset="0"/>
                          <a:cs typeface="Cascadia Mono" panose="020B0609020000020004" pitchFamily="49" charset="0"/>
                        </a:rPr>
                        <m:t>: </m:t>
                      </m:r>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f>
                        <m:fPr>
                          <m:type m:val="skw"/>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20</m:t>
                          </m:r>
                        </m:num>
                        <m:den>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423</m:t>
                          </m:r>
                        </m:den>
                      </m:f>
                    </m:oMath>
                  </m:oMathPara>
                </a14:m>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As we have Binomial Data, we use </a:t>
                </a:r>
                <a14:m>
                  <m:oMath xmlns:m="http://schemas.openxmlformats.org/officeDocument/2006/math">
                    <m:f>
                      <m:fPr>
                        <m:ctrlPr>
                          <a:rPr lang="en-CA" sz="2400" i="1" smtClean="0">
                            <a:solidFill>
                              <a:srgbClr val="002060"/>
                            </a:solidFill>
                            <a:latin typeface="Cambria Math" panose="02040503050406030204" pitchFamily="18" charset="0"/>
                          </a:rPr>
                        </m:ctrlPr>
                      </m:fPr>
                      <m:num>
                        <m:acc>
                          <m:accPr>
                            <m:chr m:val="̃"/>
                            <m:ctrlPr>
                              <a:rPr lang="en-CA" sz="2400" i="1" smtClean="0">
                                <a:solidFill>
                                  <a:srgbClr val="002060"/>
                                </a:solidFill>
                                <a:latin typeface="Cambria Math" panose="02040503050406030204" pitchFamily="18" charset="0"/>
                              </a:rPr>
                            </m:ctrlPr>
                          </m:accPr>
                          <m:e>
                            <m:r>
                              <a:rPr lang="en-CA" sz="2400" i="1" smtClean="0">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rPr>
                          <m:t>−</m:t>
                        </m:r>
                        <m:r>
                          <a:rPr lang="en-CA" sz="2400" b="0" i="1" smtClean="0">
                            <a:solidFill>
                              <a:srgbClr val="002060"/>
                            </a:solidFill>
                            <a:latin typeface="Cambria Math" panose="02040503050406030204" pitchFamily="18" charset="0"/>
                            <a:ea typeface="Cambria Math" panose="02040503050406030204" pitchFamily="18" charset="0"/>
                          </a:rPr>
                          <m:t>𝜃</m:t>
                        </m:r>
                      </m:num>
                      <m:den>
                        <m:rad>
                          <m:radPr>
                            <m:degHide m:val="on"/>
                            <m:ctrlPr>
                              <a:rPr lang="en-CA" sz="2400" i="1" smtClean="0">
                                <a:solidFill>
                                  <a:srgbClr val="002060"/>
                                </a:solidFill>
                                <a:latin typeface="Cambria Math" panose="02040503050406030204" pitchFamily="18" charset="0"/>
                              </a:rPr>
                            </m:ctrlPr>
                          </m:radPr>
                          <m:deg/>
                          <m:e>
                            <m:f>
                              <m:fPr>
                                <m:ctrlPr>
                                  <a:rPr lang="en-CA" sz="2400" i="1" smtClean="0">
                                    <a:solidFill>
                                      <a:srgbClr val="002060"/>
                                    </a:solidFill>
                                    <a:latin typeface="Cambria Math" panose="02040503050406030204" pitchFamily="18" charset="0"/>
                                  </a:rPr>
                                </m:ctrlPr>
                              </m:fPr>
                              <m:num>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(1−</m:t>
                                </m:r>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b="0" i="1" smtClean="0">
                                    <a:solidFill>
                                      <a:srgbClr val="002060"/>
                                    </a:solidFill>
                                    <a:latin typeface="Cambria Math" panose="02040503050406030204" pitchFamily="18" charset="0"/>
                                    <a:ea typeface="Cambria Math" panose="02040503050406030204" pitchFamily="18" charset="0"/>
                                  </a:rPr>
                                  <m:t>)</m:t>
                                </m:r>
                              </m:num>
                              <m:den>
                                <m:r>
                                  <a:rPr lang="en-CA" sz="2400" b="0" i="1" smtClean="0">
                                    <a:solidFill>
                                      <a:srgbClr val="002060"/>
                                    </a:solidFill>
                                    <a:latin typeface="Cambria Math" panose="02040503050406030204" pitchFamily="18" charset="0"/>
                                  </a:rPr>
                                  <m:t>𝑛</m:t>
                                </m:r>
                              </m:den>
                            </m:f>
                          </m:e>
                        </m:rad>
                      </m:den>
                    </m:f>
                    <m:r>
                      <a:rPr lang="en-CA" sz="2400" b="0" i="1" smtClean="0">
                        <a:solidFill>
                          <a:srgbClr val="002060"/>
                        </a:solidFill>
                        <a:latin typeface="Cambria Math" panose="02040503050406030204" pitchFamily="18" charset="0"/>
                      </a:rPr>
                      <m:t> </m:t>
                    </m:r>
                    <m:r>
                      <a:rPr lang="en-CA" sz="2400" i="1" smtClean="0">
                        <a:solidFill>
                          <a:srgbClr val="002060"/>
                        </a:solidFill>
                        <a:latin typeface="Cambria Math" panose="02040503050406030204" pitchFamily="18" charset="0"/>
                        <a:ea typeface="Cambria Math" panose="02040503050406030204" pitchFamily="18" charset="0"/>
                      </a:rPr>
                      <m:t>~</m:t>
                    </m:r>
                    <m:r>
                      <a:rPr lang="en-CA" sz="2400" b="0" i="1" smtClean="0">
                        <a:solidFill>
                          <a:srgbClr val="002060"/>
                        </a:solidFill>
                        <a:latin typeface="Cambria Math" panose="02040503050406030204" pitchFamily="18" charset="0"/>
                        <a:ea typeface="Cambria Math" panose="02040503050406030204" pitchFamily="18" charset="0"/>
                      </a:rPr>
                      <m:t> </m:t>
                    </m:r>
                    <m:r>
                      <a:rPr lang="en-CA" sz="2400" b="0" i="1" smtClean="0">
                        <a:solidFill>
                          <a:srgbClr val="002060"/>
                        </a:solidFill>
                        <a:latin typeface="Cambria Math" panose="02040503050406030204" pitchFamily="18" charset="0"/>
                        <a:ea typeface="Cambria Math" panose="02040503050406030204" pitchFamily="18" charset="0"/>
                      </a:rPr>
                      <m:t>𝐺</m:t>
                    </m:r>
                    <m:d>
                      <m:dPr>
                        <m:ctrlPr>
                          <a:rPr lang="en-CA" sz="2400" b="0" i="1" smtClean="0">
                            <a:solidFill>
                              <a:srgbClr val="002060"/>
                            </a:solidFill>
                            <a:latin typeface="Cambria Math" panose="02040503050406030204" pitchFamily="18" charset="0"/>
                            <a:ea typeface="Cambria Math" panose="02040503050406030204" pitchFamily="18" charset="0"/>
                          </a:rPr>
                        </m:ctrlPr>
                      </m:dPr>
                      <m:e>
                        <m:r>
                          <a:rPr lang="en-CA" sz="2400" b="0" i="1" smtClean="0">
                            <a:solidFill>
                              <a:srgbClr val="002060"/>
                            </a:solidFill>
                            <a:latin typeface="Cambria Math" panose="02040503050406030204" pitchFamily="18" charset="0"/>
                            <a:ea typeface="Cambria Math" panose="02040503050406030204" pitchFamily="18" charset="0"/>
                          </a:rPr>
                          <m:t>0,1</m:t>
                        </m:r>
                      </m:e>
                    </m:d>
                  </m:oMath>
                </a14:m>
                <a:r>
                  <a:rPr lang="en-CA" sz="2400" dirty="0">
                    <a:solidFill>
                      <a:srgbClr val="002060"/>
                    </a:solidFill>
                    <a:latin typeface="Bahnschrift" panose="020B0502040204020203" pitchFamily="34" charset="0"/>
                    <a:cs typeface="Cascadia Mono" panose="020B0609020000020004" pitchFamily="49" charset="0"/>
                  </a:rPr>
                  <a:t> as our pivotal quantity. Considering this is a 2-sided test, and we are basing it off the assumed true proportion of 20/423, our test statistic is:</a:t>
                </a: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𝐷</m:t>
                      </m:r>
                      <m:r>
                        <a:rPr lang="en-CA" sz="2400" b="0" i="1" smtClean="0">
                          <a:solidFill>
                            <a:srgbClr val="002060"/>
                          </a:solidFill>
                          <a:latin typeface="Cambria Math" panose="02040503050406030204" pitchFamily="18" charset="0"/>
                          <a:cs typeface="Cascadia Mono" panose="020B0609020000020004" pitchFamily="49" charset="0"/>
                        </a:rPr>
                        <m:t>=</m:t>
                      </m:r>
                      <m:f>
                        <m:fPr>
                          <m:ctrlPr>
                            <a:rPr lang="en-CA" sz="2400" i="1">
                              <a:solidFill>
                                <a:srgbClr val="002060"/>
                              </a:solidFill>
                              <a:latin typeface="Cambria Math" panose="02040503050406030204" pitchFamily="18" charset="0"/>
                            </a:rPr>
                          </m:ctrlPr>
                        </m:fPr>
                        <m:num>
                          <m:d>
                            <m:dPr>
                              <m:begChr m:val="|"/>
                              <m:endChr m:val="|"/>
                              <m:ctrlPr>
                                <a:rPr lang="en-CA" sz="2400" i="1" smtClean="0">
                                  <a:solidFill>
                                    <a:srgbClr val="002060"/>
                                  </a:solidFill>
                                  <a:latin typeface="Cambria Math" panose="02040503050406030204" pitchFamily="18" charset="0"/>
                                  <a:ea typeface="Cambria Math" panose="02040503050406030204" pitchFamily="18" charset="0"/>
                                </a:rPr>
                              </m:ctrlPr>
                            </m:dPr>
                            <m:e>
                              <m:acc>
                                <m:accPr>
                                  <m:chr m:val="̃"/>
                                  <m:ctrlPr>
                                    <a:rPr lang="en-CA" sz="2400" i="1">
                                      <a:solidFill>
                                        <a:srgbClr val="002060"/>
                                      </a:solidFill>
                                      <a:latin typeface="Cambria Math" panose="02040503050406030204" pitchFamily="18" charset="0"/>
                                    </a:rPr>
                                  </m:ctrlPr>
                                </m:accPr>
                                <m:e>
                                  <m:r>
                                    <a:rPr lang="en-CA" sz="2400" i="1">
                                      <a:solidFill>
                                        <a:srgbClr val="002060"/>
                                      </a:solidFill>
                                      <a:latin typeface="Cambria Math" panose="02040503050406030204" pitchFamily="18" charset="0"/>
                                      <a:ea typeface="Cambria Math" panose="02040503050406030204" pitchFamily="18" charset="0"/>
                                    </a:rPr>
                                    <m:t>𝜃</m:t>
                                  </m:r>
                                </m:e>
                              </m:acc>
                              <m:r>
                                <a:rPr lang="en-CA" sz="2400" i="1">
                                  <a:solidFill>
                                    <a:srgbClr val="002060"/>
                                  </a:solidFill>
                                  <a:latin typeface="Cambria Math" panose="02040503050406030204" pitchFamily="18" charset="0"/>
                                </a:rPr>
                                <m:t>−</m:t>
                              </m:r>
                              <m:f>
                                <m:fPr>
                                  <m:type m:val="skw"/>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20</m:t>
                                  </m:r>
                                </m:num>
                                <m:den>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423</m:t>
                                  </m:r>
                                </m:den>
                              </m:f>
                            </m:e>
                          </m:d>
                        </m:num>
                        <m:den>
                          <m:rad>
                            <m:radPr>
                              <m:degHide m:val="on"/>
                              <m:ctrlPr>
                                <a:rPr lang="en-CA" sz="2400" i="1">
                                  <a:solidFill>
                                    <a:srgbClr val="002060"/>
                                  </a:solidFill>
                                  <a:latin typeface="Cambria Math" panose="02040503050406030204" pitchFamily="18" charset="0"/>
                                </a:rPr>
                              </m:ctrlPr>
                            </m:radPr>
                            <m:deg/>
                            <m:e>
                              <m:f>
                                <m:fPr>
                                  <m:ctrlPr>
                                    <a:rPr lang="en-CA" sz="2400" i="1">
                                      <a:solidFill>
                                        <a:srgbClr val="002060"/>
                                      </a:solidFill>
                                      <a:latin typeface="Cambria Math" panose="02040503050406030204" pitchFamily="18" charset="0"/>
                                    </a:rPr>
                                  </m:ctrlPr>
                                </m:fPr>
                                <m:num>
                                  <m:f>
                                    <m:fPr>
                                      <m:type m:val="skw"/>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20</m:t>
                                      </m:r>
                                    </m:num>
                                    <m:den>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423</m:t>
                                      </m:r>
                                    </m:den>
                                  </m:f>
                                  <m:r>
                                    <a:rPr lang="en-CA" sz="2400" i="1">
                                      <a:solidFill>
                                        <a:srgbClr val="002060"/>
                                      </a:solidFill>
                                      <a:latin typeface="Cambria Math" panose="02040503050406030204" pitchFamily="18" charset="0"/>
                                      <a:ea typeface="Cambria Math" panose="02040503050406030204" pitchFamily="18" charset="0"/>
                                    </a:rPr>
                                    <m:t>(</m:t>
                                  </m:r>
                                  <m:f>
                                    <m:fPr>
                                      <m:type m:val="skw"/>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403</m:t>
                                      </m:r>
                                    </m:num>
                                    <m:den>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423</m:t>
                                      </m:r>
                                    </m:den>
                                  </m:f>
                                  <m:r>
                                    <a:rPr lang="en-CA" sz="2400" i="1">
                                      <a:solidFill>
                                        <a:srgbClr val="002060"/>
                                      </a:solidFill>
                                      <a:latin typeface="Cambria Math" panose="02040503050406030204" pitchFamily="18" charset="0"/>
                                      <a:ea typeface="Cambria Math" panose="02040503050406030204" pitchFamily="18" charset="0"/>
                                    </a:rPr>
                                    <m:t>)</m:t>
                                  </m:r>
                                </m:num>
                                <m:den>
                                  <m:r>
                                    <a:rPr lang="en-CA" sz="2400" i="1">
                                      <a:solidFill>
                                        <a:srgbClr val="002060"/>
                                      </a:solidFill>
                                      <a:latin typeface="Cambria Math" panose="02040503050406030204" pitchFamily="18" charset="0"/>
                                    </a:rPr>
                                    <m:t>𝑛</m:t>
                                  </m:r>
                                </m:den>
                              </m:f>
                            </m:e>
                          </m:rad>
                        </m:den>
                      </m:f>
                      <m:r>
                        <a:rPr lang="en-CA" sz="2400" dirty="0">
                          <a:solidFill>
                            <a:srgbClr val="002060"/>
                          </a:solidFill>
                          <a:latin typeface="Cambria Math" panose="02040503050406030204" pitchFamily="18" charset="0"/>
                          <a:ea typeface="Cambria Math" panose="02040503050406030204" pitchFamily="18" charset="0"/>
                        </a:rPr>
                        <m:t>→</m:t>
                      </m:r>
                      <m:r>
                        <a:rPr lang="en-CA" sz="2400" b="0" i="1" dirty="0" smtClean="0">
                          <a:solidFill>
                            <a:srgbClr val="002060"/>
                          </a:solidFill>
                          <a:latin typeface="Cambria Math" panose="02040503050406030204" pitchFamily="18" charset="0"/>
                          <a:ea typeface="Cambria Math" panose="02040503050406030204" pitchFamily="18" charset="0"/>
                        </a:rPr>
                        <m:t>𝑑</m:t>
                      </m:r>
                      <m:r>
                        <a:rPr lang="en-CA" sz="2400" b="0" i="0" dirty="0" smtClean="0">
                          <a:solidFill>
                            <a:srgbClr val="002060"/>
                          </a:solidFill>
                          <a:latin typeface="Cambria Math" panose="02040503050406030204" pitchFamily="18" charset="0"/>
                          <a:ea typeface="Cambria Math" panose="02040503050406030204" pitchFamily="18" charset="0"/>
                        </a:rPr>
                        <m:t>=</m:t>
                      </m:r>
                      <m:r>
                        <a:rPr lang="en-CA" sz="2400" b="1" i="0" dirty="0" smtClean="0">
                          <a:solidFill>
                            <a:srgbClr val="002060"/>
                          </a:solidFill>
                          <a:latin typeface="Cambria Math" panose="02040503050406030204" pitchFamily="18" charset="0"/>
                          <a:ea typeface="Cambria Math" panose="02040503050406030204" pitchFamily="18" charset="0"/>
                        </a:rPr>
                        <m:t>𝟖</m:t>
                      </m:r>
                      <m:r>
                        <a:rPr lang="en-CA" sz="2400" b="1" i="0" dirty="0" smtClean="0">
                          <a:solidFill>
                            <a:srgbClr val="002060"/>
                          </a:solidFill>
                          <a:latin typeface="Cambria Math" panose="02040503050406030204" pitchFamily="18" charset="0"/>
                          <a:ea typeface="Cambria Math" panose="02040503050406030204" pitchFamily="18" charset="0"/>
                        </a:rPr>
                        <m:t>.</m:t>
                      </m:r>
                      <m:r>
                        <a:rPr lang="en-CA" sz="2400" b="1" i="0" dirty="0" smtClean="0">
                          <a:solidFill>
                            <a:srgbClr val="002060"/>
                          </a:solidFill>
                          <a:latin typeface="Cambria Math" panose="02040503050406030204" pitchFamily="18" charset="0"/>
                          <a:ea typeface="Cambria Math" panose="02040503050406030204" pitchFamily="18" charset="0"/>
                        </a:rPr>
                        <m:t>𝟐𝟏𝟏</m:t>
                      </m:r>
                      <m:r>
                        <a:rPr lang="en-CA" sz="2400" b="0" i="0" dirty="0" smtClean="0">
                          <a:solidFill>
                            <a:srgbClr val="002060"/>
                          </a:solidFill>
                          <a:latin typeface="Cambria Math" panose="02040503050406030204" pitchFamily="18" charset="0"/>
                          <a:ea typeface="Cambria Math" panose="02040503050406030204" pitchFamily="18" charset="0"/>
                        </a:rPr>
                        <m:t> </m:t>
                      </m:r>
                    </m:oMath>
                  </m:oMathPara>
                </a14:m>
                <a:endParaRPr lang="en-CA" sz="2400" dirty="0">
                  <a:solidFill>
                    <a:srgbClr val="002060"/>
                  </a:solidFill>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5A8B0B43-49F2-B799-F1F0-9560C5882CD0}"/>
                  </a:ext>
                </a:extLst>
              </p:cNvPr>
              <p:cNvSpPr>
                <a:spLocks noGrp="1" noRot="1" noChangeAspect="1" noMove="1" noResize="1" noEditPoints="1" noAdjustHandles="1" noChangeArrowheads="1" noChangeShapeType="1" noTextEdit="1"/>
              </p:cNvSpPr>
              <p:nvPr>
                <p:ph idx="1"/>
              </p:nvPr>
            </p:nvSpPr>
            <p:spPr>
              <a:xfrm>
                <a:off x="838200" y="1465007"/>
                <a:ext cx="10822858" cy="4935794"/>
              </a:xfrm>
              <a:blipFill>
                <a:blip r:embed="rId2"/>
                <a:stretch>
                  <a:fillRect l="-901" t="-8642"/>
                </a:stretch>
              </a:blipFill>
            </p:spPr>
            <p:txBody>
              <a:bodyPr/>
              <a:lstStyle/>
              <a:p>
                <a:r>
                  <a:rPr lang="en-CA">
                    <a:noFill/>
                  </a:rPr>
                  <a:t> </a:t>
                </a:r>
              </a:p>
            </p:txBody>
          </p:sp>
        </mc:Fallback>
      </mc:AlternateContent>
    </p:spTree>
    <p:extLst>
      <p:ext uri="{BB962C8B-B14F-4D97-AF65-F5344CB8AC3E}">
        <p14:creationId xmlns:p14="http://schemas.microsoft.com/office/powerpoint/2010/main" val="1404756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A9FB4-A8C0-3383-899B-CEE1F6C32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6314B-56D6-CC3B-98A8-FF7174ACBC91}"/>
              </a:ext>
            </a:extLst>
          </p:cNvPr>
          <p:cNvSpPr>
            <a:spLocks noGrp="1"/>
          </p:cNvSpPr>
          <p:nvPr>
            <p:ph type="title"/>
          </p:nvPr>
        </p:nvSpPr>
        <p:spPr/>
        <p:txBody>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What is being covered???</a:t>
            </a:r>
          </a:p>
        </p:txBody>
      </p:sp>
      <p:sp>
        <p:nvSpPr>
          <p:cNvPr id="4" name="Text Placeholder 3">
            <a:extLst>
              <a:ext uri="{FF2B5EF4-FFF2-40B4-BE49-F238E27FC236}">
                <a16:creationId xmlns:a16="http://schemas.microsoft.com/office/drawing/2014/main" id="{354D5B07-F6B8-0AA3-29EC-2C3EE7F85222}"/>
              </a:ext>
            </a:extLst>
          </p:cNvPr>
          <p:cNvSpPr>
            <a:spLocks noGrp="1"/>
          </p:cNvSpPr>
          <p:nvPr>
            <p:ph idx="1"/>
          </p:nvPr>
        </p:nvSpPr>
        <p:spPr>
          <a:xfrm>
            <a:off x="838200" y="1465006"/>
            <a:ext cx="10515600" cy="4711957"/>
          </a:xfrm>
        </p:spPr>
        <p:txBody>
          <a:bodyPr>
            <a:normAutofit/>
          </a:bodyPr>
          <a:lstStyle/>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QQ Plots and Checking Model Fit</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Chapter 3</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Chi Squared and T distributions</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Estimation (Sections 4.1, 4.2)</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Pivotal Quantities</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Confidence Intervals</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Determining Sample Size</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Hypothesis Testing</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Likelihood Intervals, CIs and Testing</a:t>
            </a:r>
          </a:p>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Multiple Choices of P-values</a:t>
            </a:r>
          </a:p>
        </p:txBody>
      </p:sp>
      <p:sp>
        <p:nvSpPr>
          <p:cNvPr id="5" name="Rectangle 4">
            <a:extLst>
              <a:ext uri="{FF2B5EF4-FFF2-40B4-BE49-F238E27FC236}">
                <a16:creationId xmlns:a16="http://schemas.microsoft.com/office/drawing/2014/main" id="{C1440684-B672-50C2-0413-FB2A7EA2963A}"/>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
        <p:nvSpPr>
          <p:cNvPr id="9" name="Rectangle 8">
            <a:extLst>
              <a:ext uri="{FF2B5EF4-FFF2-40B4-BE49-F238E27FC236}">
                <a16:creationId xmlns:a16="http://schemas.microsoft.com/office/drawing/2014/main" id="{C2E8FCD3-2CF5-D446-BB81-CDF5761E50A7}"/>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3937693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A7672-FAFC-76E2-9193-C62DBA19A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E32A9-10AC-D64D-40C0-A636D19429A7}"/>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p>
        </p:txBody>
      </p:sp>
      <p:sp>
        <p:nvSpPr>
          <p:cNvPr id="5" name="Rectangle 4">
            <a:extLst>
              <a:ext uri="{FF2B5EF4-FFF2-40B4-BE49-F238E27FC236}">
                <a16:creationId xmlns:a16="http://schemas.microsoft.com/office/drawing/2014/main" id="{FF5FF434-B562-0E3A-023A-369E7C6E8FB6}"/>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70999F8-0564-1AE7-0972-686ECFC9A0E3}"/>
                  </a:ext>
                </a:extLst>
              </p:cNvPr>
              <p:cNvSpPr>
                <a:spLocks noGrp="1"/>
              </p:cNvSpPr>
              <p:nvPr>
                <p:ph idx="1"/>
              </p:nvPr>
            </p:nvSpPr>
            <p:spPr>
              <a:xfrm>
                <a:off x="838200" y="1465007"/>
                <a:ext cx="10822858" cy="4935794"/>
              </a:xfrm>
            </p:spPr>
            <p:txBody>
              <a:bodyPr>
                <a:normAutofit/>
              </a:bodyPr>
              <a:lstStyle/>
              <a:p>
                <a:pPr marL="0" indent="0">
                  <a:buNone/>
                </a:pPr>
                <a:r>
                  <a:rPr lang="en-CA" sz="2400" dirty="0">
                    <a:solidFill>
                      <a:srgbClr val="002060"/>
                    </a:solidFill>
                    <a:latin typeface="Bahnschrift" panose="020B0502040204020203" pitchFamily="34" charset="0"/>
                    <a:cs typeface="Cascadia Mono" panose="020B0609020000020004" pitchFamily="49" charset="0"/>
                  </a:rPr>
                  <a:t>Now, the p-value:</a:t>
                </a:r>
              </a:p>
              <a:p>
                <a:pPr marL="0" indent="0">
                  <a:buNone/>
                </a:pPr>
                <a14:m>
                  <m:oMathPara xmlns:m="http://schemas.openxmlformats.org/officeDocument/2006/math">
                    <m:oMathParaPr>
                      <m:jc m:val="centerGroup"/>
                    </m:oMathParaPr>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𝑝</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𝑣𝑎𝑙𝑢𝑒</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cs typeface="Cascadia Mono" panose="020B0609020000020004" pitchFamily="49" charset="0"/>
                            </a:rPr>
                            <m:t>𝐷</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≥8.211; </m:t>
                          </m:r>
                          <m:sSub>
                            <m:sSub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𝐻</m:t>
                              </m:r>
                            </m:e>
                            <m: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d>
                            <m:dPr>
                              <m:begChr m:val="|"/>
                              <m:endChr m:val="|"/>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𝑍</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≥8.211</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𝑍</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 ~ </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𝐺</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(0,1)</m:t>
                      </m:r>
                    </m:oMath>
                  </m:oMathPara>
                </a14:m>
                <a:endParaRPr lang="en-CA" sz="2400" b="0" dirty="0">
                  <a:solidFill>
                    <a:srgbClr val="002060"/>
                  </a:solidFill>
                  <a:latin typeface="Bahnschrift" panose="020B0502040204020203" pitchFamily="34" charset="0"/>
                  <a:ea typeface="Cambria Math" panose="02040503050406030204" pitchFamily="18"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=2</m:t>
                      </m:r>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d>
                        <m:dPr>
                          <m:begChr m:val="["/>
                          <m:endChr m:val="]"/>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1−</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𝑍</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≤8.211</m:t>
                              </m:r>
                            </m:e>
                          </m:d>
                        </m:e>
                      </m:d>
                    </m:oMath>
                  </m:oMathPara>
                </a14:m>
                <a:endParaRPr lang="en-CA" sz="2400" b="0" dirty="0">
                  <a:solidFill>
                    <a:srgbClr val="002060"/>
                  </a:solidFill>
                  <a:latin typeface="Bahnschrift" panose="020B0502040204020203" pitchFamily="34" charset="0"/>
                  <a:ea typeface="Cambria Math" panose="02040503050406030204" pitchFamily="18"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sz="2400" b="1" i="1" smtClean="0">
                          <a:solidFill>
                            <a:srgbClr val="002060"/>
                          </a:solidFill>
                          <a:latin typeface="Cambria Math" panose="02040503050406030204" pitchFamily="18" charset="0"/>
                          <a:cs typeface="Cascadia Mono" panose="020B0609020000020004" pitchFamily="49" charset="0"/>
                        </a:rPr>
                        <m:t>=</m:t>
                      </m:r>
                      <m:r>
                        <a:rPr lang="en-CA" sz="2400" b="1" i="1" smtClean="0">
                          <a:solidFill>
                            <a:srgbClr val="002060"/>
                          </a:solidFill>
                          <a:latin typeface="Cambria Math" panose="02040503050406030204" pitchFamily="18" charset="0"/>
                          <a:cs typeface="Cascadia Mono" panose="020B0609020000020004" pitchFamily="49" charset="0"/>
                        </a:rPr>
                        <m:t>𝟎</m:t>
                      </m:r>
                    </m:oMath>
                  </m:oMathPara>
                </a14:m>
                <a:endParaRPr lang="en-CA" sz="2400" b="1"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It’s so small even R refuses to round it away from 0…</a:t>
                </a:r>
              </a:p>
              <a:p>
                <a:pPr marL="0" indent="0">
                  <a:buNone/>
                </a:pPr>
                <a:r>
                  <a:rPr lang="en-CA" sz="2400" dirty="0">
                    <a:solidFill>
                      <a:srgbClr val="002060"/>
                    </a:solidFill>
                    <a:latin typeface="Bahnschrift" panose="020B0502040204020203" pitchFamily="34" charset="0"/>
                    <a:cs typeface="Cascadia Mono" panose="020B0609020000020004" pitchFamily="49" charset="0"/>
                  </a:rPr>
                  <a:t>There is </a:t>
                </a:r>
                <a:r>
                  <a:rPr lang="en-CA" sz="2400" b="1" dirty="0">
                    <a:solidFill>
                      <a:srgbClr val="002060"/>
                    </a:solidFill>
                    <a:latin typeface="Bahnschrift" panose="020B0502040204020203" pitchFamily="34" charset="0"/>
                    <a:cs typeface="Cascadia Mono" panose="020B0609020000020004" pitchFamily="49" charset="0"/>
                  </a:rPr>
                  <a:t>very strong</a:t>
                </a:r>
                <a:r>
                  <a:rPr lang="en-CA" sz="2400" dirty="0">
                    <a:solidFill>
                      <a:srgbClr val="002060"/>
                    </a:solidFill>
                    <a:latin typeface="Bahnschrift" panose="020B0502040204020203" pitchFamily="34" charset="0"/>
                    <a:cs typeface="Cascadia Mono" panose="020B0609020000020004" pitchFamily="49" charset="0"/>
                  </a:rPr>
                  <a:t> evidence against the null hypothesis that Dream’s population proportion is 20/423. In the context of the study, there is very strong evidence that Dream’s drop rate is different, or that he cheated.</a:t>
                </a: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He did cheat, by the way.</a:t>
                </a:r>
              </a:p>
            </p:txBody>
          </p:sp>
        </mc:Choice>
        <mc:Fallback xmlns="">
          <p:sp>
            <p:nvSpPr>
              <p:cNvPr id="7" name="Content Placeholder 6">
                <a:extLst>
                  <a:ext uri="{FF2B5EF4-FFF2-40B4-BE49-F238E27FC236}">
                    <a16:creationId xmlns:a16="http://schemas.microsoft.com/office/drawing/2014/main" id="{270999F8-0564-1AE7-0972-686ECFC9A0E3}"/>
                  </a:ext>
                </a:extLst>
              </p:cNvPr>
              <p:cNvSpPr>
                <a:spLocks noGrp="1" noRot="1" noChangeAspect="1" noMove="1" noResize="1" noEditPoints="1" noAdjustHandles="1" noChangeArrowheads="1" noChangeShapeType="1" noTextEdit="1"/>
              </p:cNvSpPr>
              <p:nvPr>
                <p:ph idx="1"/>
              </p:nvPr>
            </p:nvSpPr>
            <p:spPr>
              <a:xfrm>
                <a:off x="838200" y="1465007"/>
                <a:ext cx="10822858" cy="4935794"/>
              </a:xfrm>
              <a:blipFill>
                <a:blip r:embed="rId2"/>
                <a:stretch>
                  <a:fillRect l="-901" t="-1728"/>
                </a:stretch>
              </a:blipFill>
            </p:spPr>
            <p:txBody>
              <a:bodyPr/>
              <a:lstStyle/>
              <a:p>
                <a:r>
                  <a:rPr lang="en-CA">
                    <a:noFill/>
                  </a:rPr>
                  <a:t> </a:t>
                </a:r>
              </a:p>
            </p:txBody>
          </p:sp>
        </mc:Fallback>
      </mc:AlternateContent>
    </p:spTree>
    <p:extLst>
      <p:ext uri="{BB962C8B-B14F-4D97-AF65-F5344CB8AC3E}">
        <p14:creationId xmlns:p14="http://schemas.microsoft.com/office/powerpoint/2010/main" val="1555071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63B10-C7DB-8AE8-37D9-A13BA726A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78172-4E22-CD3A-EB8E-B996E078DC82}"/>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One-Sided Tests</a:t>
            </a:r>
          </a:p>
        </p:txBody>
      </p:sp>
      <p:sp>
        <p:nvSpPr>
          <p:cNvPr id="5" name="Rectangle 4">
            <a:extLst>
              <a:ext uri="{FF2B5EF4-FFF2-40B4-BE49-F238E27FC236}">
                <a16:creationId xmlns:a16="http://schemas.microsoft.com/office/drawing/2014/main" id="{AD87A348-54C8-CA62-87F7-D57780A8EAD9}"/>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Box 5">
            <a:extLst>
              <a:ext uri="{FF2B5EF4-FFF2-40B4-BE49-F238E27FC236}">
                <a16:creationId xmlns:a16="http://schemas.microsoft.com/office/drawing/2014/main" id="{DC2ED6C7-E74F-C7DB-A123-6E55DD3D1DCF}"/>
              </a:ext>
            </a:extLst>
          </p:cNvPr>
          <p:cNvSpPr txBox="1"/>
          <p:nvPr/>
        </p:nvSpPr>
        <p:spPr>
          <a:xfrm>
            <a:off x="9568804" y="5369095"/>
            <a:ext cx="2267338" cy="1200329"/>
          </a:xfrm>
          <a:prstGeom prst="rect">
            <a:avLst/>
          </a:prstGeom>
          <a:noFill/>
        </p:spPr>
        <p:txBody>
          <a:bodyPr wrap="square" rtlCol="0">
            <a:spAutoFit/>
          </a:bodyPr>
          <a:lstStyle/>
          <a:p>
            <a:r>
              <a:rPr lang="en-CA" dirty="0">
                <a:latin typeface="Bahnschrift" panose="020B0502040204020203" pitchFamily="34" charset="0"/>
              </a:rPr>
              <a:t>Source: Lecture Slides from Chelsea </a:t>
            </a:r>
            <a:r>
              <a:rPr lang="en-CA" dirty="0" err="1">
                <a:latin typeface="Bahnschrift" panose="020B0502040204020203" pitchFamily="34" charset="0"/>
              </a:rPr>
              <a:t>Uggenti</a:t>
            </a:r>
            <a:r>
              <a:rPr lang="en-CA" dirty="0">
                <a:latin typeface="Bahnschrift" panose="020B0502040204020203" pitchFamily="34" charset="0"/>
              </a:rPr>
              <a:t>, STAT 231 Spring 2024</a:t>
            </a:r>
          </a:p>
        </p:txBody>
      </p:sp>
      <p:pic>
        <p:nvPicPr>
          <p:cNvPr id="9" name="Picture 8">
            <a:extLst>
              <a:ext uri="{FF2B5EF4-FFF2-40B4-BE49-F238E27FC236}">
                <a16:creationId xmlns:a16="http://schemas.microsoft.com/office/drawing/2014/main" id="{57CD1818-E223-3EFE-8EEF-888DCB6C7F9B}"/>
              </a:ext>
            </a:extLst>
          </p:cNvPr>
          <p:cNvPicPr>
            <a:picLocks noChangeAspect="1"/>
          </p:cNvPicPr>
          <p:nvPr/>
        </p:nvPicPr>
        <p:blipFill>
          <a:blip r:embed="rId2"/>
          <a:stretch>
            <a:fillRect/>
          </a:stretch>
        </p:blipFill>
        <p:spPr>
          <a:xfrm>
            <a:off x="838200" y="1511367"/>
            <a:ext cx="8059994" cy="5058057"/>
          </a:xfrm>
          <a:prstGeom prst="rect">
            <a:avLst/>
          </a:prstGeom>
        </p:spPr>
      </p:pic>
      <p:sp>
        <p:nvSpPr>
          <p:cNvPr id="11" name="TextBox 10">
            <a:extLst>
              <a:ext uri="{FF2B5EF4-FFF2-40B4-BE49-F238E27FC236}">
                <a16:creationId xmlns:a16="http://schemas.microsoft.com/office/drawing/2014/main" id="{B262E704-D91E-B8E6-B9B6-31C04C714694}"/>
              </a:ext>
            </a:extLst>
          </p:cNvPr>
          <p:cNvSpPr txBox="1"/>
          <p:nvPr/>
        </p:nvSpPr>
        <p:spPr>
          <a:xfrm>
            <a:off x="8927907" y="1511367"/>
            <a:ext cx="3018288" cy="3477875"/>
          </a:xfrm>
          <a:prstGeom prst="rect">
            <a:avLst/>
          </a:prstGeom>
          <a:noFill/>
        </p:spPr>
        <p:txBody>
          <a:bodyPr wrap="square" rtlCol="0">
            <a:spAutoFit/>
          </a:bodyPr>
          <a:lstStyle/>
          <a:p>
            <a:r>
              <a:rPr lang="en-CA" sz="2000" dirty="0">
                <a:latin typeface="Bahnschrift" panose="020B0502040204020203" pitchFamily="34" charset="0"/>
              </a:rPr>
              <a:t>Maybe the null hypothesis isn’t just an equal sign.</a:t>
            </a:r>
          </a:p>
          <a:p>
            <a:r>
              <a:rPr lang="en-CA" sz="2000" dirty="0">
                <a:latin typeface="Bahnschrift" panose="020B0502040204020203" pitchFamily="34" charset="0"/>
              </a:rPr>
              <a:t>Doesn’t matter. Whether it is 1-sided or not is </a:t>
            </a:r>
            <a:r>
              <a:rPr lang="en-CA" sz="2000" b="1" dirty="0">
                <a:latin typeface="Bahnschrift" panose="020B0502040204020203" pitchFamily="34" charset="0"/>
              </a:rPr>
              <a:t>solely determined by the alternative hypothesis</a:t>
            </a:r>
            <a:r>
              <a:rPr lang="en-CA" sz="2000" dirty="0">
                <a:latin typeface="Bahnschrift" panose="020B0502040204020203" pitchFamily="34" charset="0"/>
              </a:rPr>
              <a:t>. </a:t>
            </a:r>
          </a:p>
          <a:p>
            <a:endParaRPr lang="en-CA" sz="2000" dirty="0">
              <a:latin typeface="Bahnschrift" panose="020B0502040204020203" pitchFamily="34" charset="0"/>
            </a:endParaRPr>
          </a:p>
          <a:p>
            <a:r>
              <a:rPr lang="en-CA" sz="2000" dirty="0">
                <a:latin typeface="Bahnschrift" panose="020B0502040204020203" pitchFamily="34" charset="0"/>
              </a:rPr>
              <a:t>Change test statistic and p-value calculation accordingly.</a:t>
            </a:r>
          </a:p>
        </p:txBody>
      </p:sp>
      <p:sp>
        <p:nvSpPr>
          <p:cNvPr id="3" name="TextBox 2">
            <a:extLst>
              <a:ext uri="{FF2B5EF4-FFF2-40B4-BE49-F238E27FC236}">
                <a16:creationId xmlns:a16="http://schemas.microsoft.com/office/drawing/2014/main" id="{C5B2CB46-EA1F-68C9-09EA-160717A56CC9}"/>
              </a:ext>
            </a:extLst>
          </p:cNvPr>
          <p:cNvSpPr txBox="1"/>
          <p:nvPr/>
        </p:nvSpPr>
        <p:spPr>
          <a:xfrm>
            <a:off x="5160490" y="798221"/>
            <a:ext cx="6489507" cy="523220"/>
          </a:xfrm>
          <a:prstGeom prst="rect">
            <a:avLst/>
          </a:prstGeom>
          <a:noFill/>
        </p:spPr>
        <p:txBody>
          <a:bodyPr wrap="square" rtlCol="0">
            <a:spAutoFit/>
          </a:bodyPr>
          <a:lstStyle/>
          <a:p>
            <a:r>
              <a:rPr lang="en-CA" sz="2800" b="1" dirty="0">
                <a:solidFill>
                  <a:srgbClr val="FF0000"/>
                </a:solidFill>
                <a:latin typeface="Bahnschrift" panose="020B0502040204020203" pitchFamily="34" charset="0"/>
              </a:rPr>
              <a:t>You aren’t being tested on this??? oops</a:t>
            </a:r>
          </a:p>
        </p:txBody>
      </p:sp>
    </p:spTree>
    <p:extLst>
      <p:ext uri="{BB962C8B-B14F-4D97-AF65-F5344CB8AC3E}">
        <p14:creationId xmlns:p14="http://schemas.microsoft.com/office/powerpoint/2010/main" val="567074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50298-A576-6D50-5D14-ED1E1B2D2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4D43C-4FEF-62E9-A516-51EF14234136}"/>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wacky rule for Variance Tests</a:t>
            </a:r>
          </a:p>
        </p:txBody>
      </p:sp>
      <p:sp>
        <p:nvSpPr>
          <p:cNvPr id="5" name="Rectangle 4">
            <a:extLst>
              <a:ext uri="{FF2B5EF4-FFF2-40B4-BE49-F238E27FC236}">
                <a16:creationId xmlns:a16="http://schemas.microsoft.com/office/drawing/2014/main" id="{54DDD389-3CAC-E4B0-B493-B04B4786C866}"/>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197358AF-4224-FBB0-CE07-C80342506501}"/>
                  </a:ext>
                </a:extLst>
              </p:cNvPr>
              <p:cNvSpPr>
                <a:spLocks noGrp="1"/>
              </p:cNvSpPr>
              <p:nvPr>
                <p:ph idx="1"/>
              </p:nvPr>
            </p:nvSpPr>
            <p:spPr>
              <a:xfrm>
                <a:off x="838200" y="1690687"/>
                <a:ext cx="10822858" cy="4486275"/>
              </a:xfrm>
            </p:spPr>
            <p:txBody>
              <a:bodyPr>
                <a:normAutofit/>
              </a:bodyPr>
              <a:lstStyle/>
              <a:p>
                <a:r>
                  <a:rPr lang="en-CA" sz="2400" dirty="0">
                    <a:solidFill>
                      <a:srgbClr val="FF0000"/>
                    </a:solidFill>
                    <a:latin typeface="Bahnschrift" panose="020B0502040204020203" pitchFamily="34" charset="0"/>
                    <a:cs typeface="Cascadia Mono" panose="020B0609020000020004" pitchFamily="49" charset="0"/>
                  </a:rPr>
                  <a:t>This only applies to tests for variance/standard deviation that are TWO SIDED. One sided tests are fine.</a:t>
                </a:r>
              </a:p>
              <a:p>
                <a:r>
                  <a:rPr lang="en-CA" sz="2400" dirty="0">
                    <a:latin typeface="Bahnschrift" panose="020B0502040204020203" pitchFamily="34" charset="0"/>
                    <a:cs typeface="Cascadia Mono" panose="020B0609020000020004" pitchFamily="49" charset="0"/>
                  </a:rPr>
                  <a:t>Due to the asymmetry in the Chi-Squared distribution, and that we only have 1 test statistic value, we run into a bit of a problem… there is no “other end”!</a:t>
                </a:r>
              </a:p>
              <a:p>
                <a:r>
                  <a:rPr lang="en-CA" sz="2400" dirty="0">
                    <a:latin typeface="Bahnschrift" panose="020B0502040204020203" pitchFamily="34" charset="0"/>
                    <a:cs typeface="Cascadia Mono" panose="020B0609020000020004" pitchFamily="49" charset="0"/>
                  </a:rPr>
                  <a:t>We approximate the p-value to be either </a:t>
                </a:r>
                <a14:m>
                  <m:oMath xmlns:m="http://schemas.openxmlformats.org/officeDocument/2006/math">
                    <m:r>
                      <a:rPr lang="en-CA" sz="2400" b="0" i="1" smtClean="0">
                        <a:latin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𝑈</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𝑢</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or </a:t>
                </a:r>
                <a14:m>
                  <m:oMath xmlns:m="http://schemas.openxmlformats.org/officeDocument/2006/math">
                    <m:r>
                      <a:rPr lang="en-CA" sz="2400" b="0" i="1" smtClean="0">
                        <a:latin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𝑈</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𝑢</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where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𝑢</m:t>
                    </m:r>
                  </m:oMath>
                </a14:m>
                <a:r>
                  <a:rPr lang="en-CA" sz="2400" dirty="0">
                    <a:latin typeface="Bahnschrift" panose="020B0502040204020203" pitchFamily="34" charset="0"/>
                    <a:cs typeface="Cascadia Mono" panose="020B0609020000020004" pitchFamily="49" charset="0"/>
                  </a:rPr>
                  <a:t> is the observed value of the test statistic/pivotal quantity.</a:t>
                </a:r>
              </a:p>
              <a:p>
                <a:r>
                  <a:rPr lang="en-CA" sz="2400" dirty="0">
                    <a:latin typeface="Bahnschrift" panose="020B0502040204020203" pitchFamily="34" charset="0"/>
                    <a:cs typeface="Cascadia Mono" panose="020B0609020000020004" pitchFamily="49" charset="0"/>
                  </a:rPr>
                  <a:t>We essentially use either twice the left tail probability, or twice the right tail probability. We choose the one that gives us a p-value less than 1.</a:t>
                </a:r>
              </a:p>
              <a:p>
                <a:endParaRPr lang="en-CA" sz="2400" dirty="0">
                  <a:solidFill>
                    <a:srgbClr val="FF0000"/>
                  </a:solidFill>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197358AF-4224-FBB0-CE07-C80342506501}"/>
                  </a:ext>
                </a:extLst>
              </p:cNvPr>
              <p:cNvSpPr>
                <a:spLocks noGrp="1" noRot="1" noChangeAspect="1" noMove="1" noResize="1" noEditPoints="1" noAdjustHandles="1" noChangeArrowheads="1" noChangeShapeType="1" noTextEdit="1"/>
              </p:cNvSpPr>
              <p:nvPr>
                <p:ph idx="1"/>
              </p:nvPr>
            </p:nvSpPr>
            <p:spPr>
              <a:xfrm>
                <a:off x="838200" y="1690687"/>
                <a:ext cx="10822858" cy="4486275"/>
              </a:xfrm>
              <a:blipFill>
                <a:blip r:embed="rId2"/>
                <a:stretch>
                  <a:fillRect l="-789" t="-1902" r="-1634"/>
                </a:stretch>
              </a:blipFill>
            </p:spPr>
            <p:txBody>
              <a:bodyPr/>
              <a:lstStyle/>
              <a:p>
                <a:r>
                  <a:rPr lang="en-CA">
                    <a:noFill/>
                  </a:rPr>
                  <a:t> </a:t>
                </a:r>
              </a:p>
            </p:txBody>
          </p:sp>
        </mc:Fallback>
      </mc:AlternateContent>
    </p:spTree>
    <p:extLst>
      <p:ext uri="{BB962C8B-B14F-4D97-AF65-F5344CB8AC3E}">
        <p14:creationId xmlns:p14="http://schemas.microsoft.com/office/powerpoint/2010/main" val="10363446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B38E-F596-425B-6DE7-FF9EA0FB8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C8504A-73B4-B816-A2BA-54999DAF2D0C}"/>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Connections: Testing and CIs</a:t>
            </a:r>
          </a:p>
        </p:txBody>
      </p:sp>
      <p:sp>
        <p:nvSpPr>
          <p:cNvPr id="5" name="Rectangle 4">
            <a:extLst>
              <a:ext uri="{FF2B5EF4-FFF2-40B4-BE49-F238E27FC236}">
                <a16:creationId xmlns:a16="http://schemas.microsoft.com/office/drawing/2014/main" id="{C08C1DD2-5BC4-CC6D-0C9D-59ACD4860671}"/>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07E7BD34-F13D-7397-051C-962C1C2CEE49}"/>
                  </a:ext>
                </a:extLst>
              </p:cNvPr>
              <p:cNvSpPr>
                <a:spLocks noGrp="1"/>
              </p:cNvSpPr>
              <p:nvPr>
                <p:ph idx="1"/>
              </p:nvPr>
            </p:nvSpPr>
            <p:spPr>
              <a:xfrm>
                <a:off x="838200" y="1690687"/>
                <a:ext cx="10822858" cy="4486275"/>
              </a:xfrm>
            </p:spPr>
            <p:txBody>
              <a:bodyPr>
                <a:normAutofit/>
              </a:bodyPr>
              <a:lstStyle/>
              <a:p>
                <a:r>
                  <a:rPr lang="en-CA" sz="2400" dirty="0">
                    <a:latin typeface="Bahnschrift" panose="020B0502040204020203" pitchFamily="34" charset="0"/>
                    <a:cs typeface="Cascadia Mono" panose="020B0609020000020004" pitchFamily="49" charset="0"/>
                  </a:rPr>
                  <a:t>When testing for </a:t>
                </a:r>
                <a14:m>
                  <m:oMath xmlns:m="http://schemas.openxmlformats.org/officeDocument/2006/math">
                    <m:sSub>
                      <m:sSubPr>
                        <m:ctrlPr>
                          <a:rPr lang="en-CA" sz="2400" i="1" smtClean="0">
                            <a:latin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cs typeface="Cascadia Mono" panose="020B0609020000020004" pitchFamily="49" charset="0"/>
                          </a:rPr>
                          <m:t>𝐻</m:t>
                        </m:r>
                      </m:e>
                      <m:sub>
                        <m:r>
                          <a:rPr lang="en-CA" sz="2400" b="0" i="1" smtClean="0">
                            <a:latin typeface="Cambria Math" panose="02040503050406030204" pitchFamily="18" charset="0"/>
                            <a:cs typeface="Cascadia Mono" panose="020B0609020000020004" pitchFamily="49" charset="0"/>
                          </a:rPr>
                          <m:t>0</m:t>
                        </m:r>
                      </m:sub>
                    </m:sSub>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0</m:t>
                        </m:r>
                      </m:sub>
                    </m:sSub>
                  </m:oMath>
                </a14:m>
                <a:r>
                  <a:rPr lang="en-CA" sz="2400" dirty="0">
                    <a:latin typeface="Bahnschrift" panose="020B0502040204020203" pitchFamily="34" charset="0"/>
                    <a:cs typeface="Cascadia Mono" panose="020B0609020000020004" pitchFamily="49" charset="0"/>
                  </a:rPr>
                  <a:t>, a </a:t>
                </a:r>
                <a14:m>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confidence interval corresponds to a p-value of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𝑝</m:t>
                    </m:r>
                  </m:oMath>
                </a14:m>
                <a:r>
                  <a:rPr lang="en-CA" sz="2400" dirty="0">
                    <a:latin typeface="Bahnschrift" panose="020B0502040204020203" pitchFamily="34" charset="0"/>
                    <a:cs typeface="Cascadia Mono" panose="020B0609020000020004" pitchFamily="49" charset="0"/>
                  </a:rPr>
                  <a:t>. For example:</a:t>
                </a:r>
              </a:p>
              <a:p>
                <a:pPr lvl="1"/>
                <a:r>
                  <a:rPr lang="en-CA" sz="2000" dirty="0">
                    <a:latin typeface="Bahnschrift" panose="020B0502040204020203" pitchFamily="34" charset="0"/>
                    <a:cs typeface="Cascadia Mono" panose="020B0609020000020004" pitchFamily="49" charset="0"/>
                  </a:rPr>
                  <a:t>If </a:t>
                </a:r>
                <a14:m>
                  <m:oMath xmlns:m="http://schemas.openxmlformats.org/officeDocument/2006/math">
                    <m:sSub>
                      <m:sSubPr>
                        <m:ctrlPr>
                          <a:rPr lang="en-CA" sz="20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0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000" b="0" i="1" smtClean="0">
                            <a:latin typeface="Cambria Math" panose="02040503050406030204" pitchFamily="18" charset="0"/>
                            <a:ea typeface="Cambria Math" panose="02040503050406030204" pitchFamily="18" charset="0"/>
                            <a:cs typeface="Cascadia Mono" panose="020B0609020000020004" pitchFamily="49" charset="0"/>
                          </a:rPr>
                          <m:t>0</m:t>
                        </m:r>
                      </m:sub>
                    </m:sSub>
                  </m:oMath>
                </a14:m>
                <a:r>
                  <a:rPr lang="en-CA" sz="2000" dirty="0">
                    <a:latin typeface="Bahnschrift" panose="020B0502040204020203" pitchFamily="34" charset="0"/>
                    <a:cs typeface="Cascadia Mono" panose="020B0609020000020004" pitchFamily="49" charset="0"/>
                  </a:rPr>
                  <a:t> is contained in a 95% confidence interval, then the p-value is greater than 0.05.</a:t>
                </a:r>
              </a:p>
              <a:p>
                <a:pPr lvl="1"/>
                <a:r>
                  <a:rPr lang="en-CA" sz="2000" dirty="0">
                    <a:latin typeface="Bahnschrift" panose="020B0502040204020203" pitchFamily="34" charset="0"/>
                    <a:cs typeface="Cascadia Mono" panose="020B0609020000020004" pitchFamily="49" charset="0"/>
                  </a:rPr>
                  <a:t>If </a:t>
                </a:r>
                <a14:m>
                  <m:oMath xmlns:m="http://schemas.openxmlformats.org/officeDocument/2006/math">
                    <m:sSub>
                      <m:sSubPr>
                        <m:ctrlPr>
                          <a:rPr lang="en-CA" sz="20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0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000" b="0" i="1" smtClean="0">
                            <a:latin typeface="Cambria Math" panose="02040503050406030204" pitchFamily="18" charset="0"/>
                            <a:ea typeface="Cambria Math" panose="02040503050406030204" pitchFamily="18" charset="0"/>
                            <a:cs typeface="Cascadia Mono" panose="020B0609020000020004" pitchFamily="49" charset="0"/>
                          </a:rPr>
                          <m:t>0</m:t>
                        </m:r>
                      </m:sub>
                    </m:sSub>
                  </m:oMath>
                </a14:m>
                <a:r>
                  <a:rPr lang="en-CA" sz="2000" dirty="0">
                    <a:latin typeface="Bahnschrift" panose="020B0502040204020203" pitchFamily="34" charset="0"/>
                    <a:cs typeface="Cascadia Mono" panose="020B0609020000020004" pitchFamily="49" charset="0"/>
                  </a:rPr>
                  <a:t> is NOT contained in the 95% CI, then the p-value is smaller than 0.05.</a:t>
                </a: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In general, the parameter value </a:t>
                </a:r>
                <a14:m>
                  <m:oMath xmlns:m="http://schemas.openxmlformats.org/officeDocument/2006/math">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0</m:t>
                        </m:r>
                      </m:sub>
                    </m:sSub>
                  </m:oMath>
                </a14:m>
                <a:r>
                  <a:rPr lang="en-CA" sz="2400" dirty="0">
                    <a:latin typeface="Bahnschrift" panose="020B0502040204020203" pitchFamily="34" charset="0"/>
                    <a:cs typeface="Cascadia Mono" panose="020B0609020000020004" pitchFamily="49" charset="0"/>
                  </a:rPr>
                  <a:t> is in a </a:t>
                </a:r>
                <a14:m>
                  <m:oMath xmlns:m="http://schemas.openxmlformats.org/officeDocument/2006/math">
                    <m:r>
                      <a:rPr lang="en-CA" sz="2400" i="1">
                        <a:latin typeface="Cambria Math" panose="02040503050406030204" pitchFamily="18" charset="0"/>
                        <a:cs typeface="Cascadia Mono" panose="020B0609020000020004" pitchFamily="49" charset="0"/>
                      </a:rPr>
                      <m:t>100</m:t>
                    </m:r>
                    <m:r>
                      <a:rPr lang="en-CA" sz="2400" i="1">
                        <a:latin typeface="Cambria Math" panose="02040503050406030204" pitchFamily="18" charset="0"/>
                        <a:cs typeface="Cascadia Mono" panose="020B0609020000020004" pitchFamily="49" charset="0"/>
                      </a:rPr>
                      <m:t>𝑝</m:t>
                    </m:r>
                    <m:r>
                      <a:rPr lang="en-CA" sz="2400" i="1">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CI for </a:t>
                </a:r>
                <a14:m>
                  <m:oMath xmlns:m="http://schemas.openxmlformats.org/officeDocument/2006/math">
                    <m:r>
                      <a:rPr lang="en-CA" sz="2400" i="1">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latin typeface="Bahnschrift" panose="020B0502040204020203" pitchFamily="34" charset="0"/>
                    <a:cs typeface="Cascadia Mono" panose="020B0609020000020004" pitchFamily="49" charset="0"/>
                  </a:rPr>
                  <a:t> if and only if the p-value from testing </a:t>
                </a:r>
                <a14:m>
                  <m:oMath xmlns:m="http://schemas.openxmlformats.org/officeDocument/2006/math">
                    <m:sSub>
                      <m:sSubPr>
                        <m:ctrlPr>
                          <a:rPr lang="en-CA" sz="2400" i="1">
                            <a:latin typeface="Cambria Math" panose="02040503050406030204" pitchFamily="18" charset="0"/>
                            <a:cs typeface="Cascadia Mono" panose="020B0609020000020004" pitchFamily="49" charset="0"/>
                          </a:rPr>
                        </m:ctrlPr>
                      </m:sSubPr>
                      <m:e>
                        <m:r>
                          <a:rPr lang="en-CA" sz="2400" i="1">
                            <a:latin typeface="Cambria Math" panose="02040503050406030204" pitchFamily="18" charset="0"/>
                            <a:cs typeface="Cascadia Mono" panose="020B0609020000020004" pitchFamily="49" charset="0"/>
                          </a:rPr>
                          <m:t>𝐻</m:t>
                        </m:r>
                      </m:e>
                      <m:sub>
                        <m:r>
                          <a:rPr lang="en-CA" sz="2400" i="1">
                            <a:latin typeface="Cambria Math" panose="02040503050406030204" pitchFamily="18" charset="0"/>
                            <a:cs typeface="Cascadia Mono" panose="020B0609020000020004" pitchFamily="49" charset="0"/>
                          </a:rPr>
                          <m:t>0</m:t>
                        </m:r>
                      </m:sub>
                    </m:sSub>
                    <m:r>
                      <a:rPr lang="en-CA" sz="2400" i="1">
                        <a:latin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𝜃</m:t>
                    </m:r>
                    <m:r>
                      <a:rPr lang="en-CA" sz="2400" i="1">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i="1">
                            <a:latin typeface="Cambria Math" panose="02040503050406030204" pitchFamily="18" charset="0"/>
                            <a:ea typeface="Cambria Math" panose="02040503050406030204" pitchFamily="18" charset="0"/>
                            <a:cs typeface="Cascadia Mono" panose="020B0609020000020004" pitchFamily="49" charset="0"/>
                          </a:rPr>
                        </m:ctrlPr>
                      </m:sSub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sub>
                        <m:r>
                          <a:rPr lang="en-CA" sz="2400" i="1">
                            <a:latin typeface="Cambria Math" panose="02040503050406030204" pitchFamily="18" charset="0"/>
                            <a:ea typeface="Cambria Math" panose="02040503050406030204" pitchFamily="18" charset="0"/>
                            <a:cs typeface="Cascadia Mono" panose="020B0609020000020004" pitchFamily="49" charset="0"/>
                          </a:rPr>
                          <m:t>0</m:t>
                        </m:r>
                      </m:sub>
                    </m:sSub>
                  </m:oMath>
                </a14:m>
                <a:r>
                  <a:rPr lang="en-CA" sz="2400" dirty="0">
                    <a:latin typeface="Bahnschrift" panose="020B0502040204020203" pitchFamily="34" charset="0"/>
                    <a:cs typeface="Cascadia Mono" panose="020B0609020000020004" pitchFamily="49" charset="0"/>
                  </a:rPr>
                  <a:t> is greater than </a:t>
                </a:r>
                <a14:m>
                  <m:oMath xmlns:m="http://schemas.openxmlformats.org/officeDocument/2006/math">
                    <m:r>
                      <a:rPr lang="en-CA" sz="2400" b="0" i="1" smtClean="0">
                        <a:latin typeface="Cambria Math" panose="02040503050406030204" pitchFamily="18" charset="0"/>
                        <a:cs typeface="Cascadia Mono" panose="020B0609020000020004" pitchFamily="49" charset="0"/>
                      </a:rPr>
                      <m:t>1−</m:t>
                    </m:r>
                    <m:r>
                      <a:rPr lang="en-CA" sz="2400" b="0" i="1" smtClean="0">
                        <a:latin typeface="Cambria Math" panose="02040503050406030204" pitchFamily="18" charset="0"/>
                        <a:cs typeface="Cascadia Mono" panose="020B0609020000020004" pitchFamily="49" charset="0"/>
                      </a:rPr>
                      <m:t>𝑝</m:t>
                    </m:r>
                  </m:oMath>
                </a14:m>
                <a:r>
                  <a:rPr lang="en-CA" sz="2400" dirty="0">
                    <a:latin typeface="Bahnschrift" panose="020B0502040204020203" pitchFamily="34" charset="0"/>
                    <a:cs typeface="Cascadia Mono" panose="020B0609020000020004" pitchFamily="49" charset="0"/>
                  </a:rPr>
                  <a:t>.</a:t>
                </a: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This result only approximately holds if different pivotal quantities are used for the CI and the p-value. But otherwise, it’s a quick way to get a p-value, if you happen to have a confidence interval handy. </a:t>
                </a:r>
              </a:p>
              <a:p>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07E7BD34-F13D-7397-051C-962C1C2CEE49}"/>
                  </a:ext>
                </a:extLst>
              </p:cNvPr>
              <p:cNvSpPr>
                <a:spLocks noGrp="1" noRot="1" noChangeAspect="1" noMove="1" noResize="1" noEditPoints="1" noAdjustHandles="1" noChangeArrowheads="1" noChangeShapeType="1" noTextEdit="1"/>
              </p:cNvSpPr>
              <p:nvPr>
                <p:ph idx="1"/>
              </p:nvPr>
            </p:nvSpPr>
            <p:spPr>
              <a:xfrm>
                <a:off x="838200" y="1690687"/>
                <a:ext cx="10822858" cy="4486275"/>
              </a:xfrm>
              <a:blipFill>
                <a:blip r:embed="rId2"/>
                <a:stretch>
                  <a:fillRect l="-789" t="-2038" r="-563" b="-7745"/>
                </a:stretch>
              </a:blipFill>
            </p:spPr>
            <p:txBody>
              <a:bodyPr/>
              <a:lstStyle/>
              <a:p>
                <a:r>
                  <a:rPr lang="en-CA">
                    <a:noFill/>
                  </a:rPr>
                  <a:t> </a:t>
                </a:r>
              </a:p>
            </p:txBody>
          </p:sp>
        </mc:Fallback>
      </mc:AlternateContent>
    </p:spTree>
    <p:extLst>
      <p:ext uri="{BB962C8B-B14F-4D97-AF65-F5344CB8AC3E}">
        <p14:creationId xmlns:p14="http://schemas.microsoft.com/office/powerpoint/2010/main" val="658731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2EBFD-41FC-CEC4-E9ED-F75B71CF8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BF5A4-77C3-5FEB-9079-DE066005830B}"/>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Hypothesis Testing Reference</a:t>
            </a:r>
          </a:p>
        </p:txBody>
      </p:sp>
      <p:sp>
        <p:nvSpPr>
          <p:cNvPr id="5" name="Rectangle 4">
            <a:extLst>
              <a:ext uri="{FF2B5EF4-FFF2-40B4-BE49-F238E27FC236}">
                <a16:creationId xmlns:a16="http://schemas.microsoft.com/office/drawing/2014/main" id="{F772F47C-975D-C8F2-702D-10239FD131D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pic>
        <p:nvPicPr>
          <p:cNvPr id="8" name="Picture 7">
            <a:extLst>
              <a:ext uri="{FF2B5EF4-FFF2-40B4-BE49-F238E27FC236}">
                <a16:creationId xmlns:a16="http://schemas.microsoft.com/office/drawing/2014/main" id="{87DCF564-A330-F9CD-001D-46A044291503}"/>
              </a:ext>
            </a:extLst>
          </p:cNvPr>
          <p:cNvPicPr>
            <a:picLocks noChangeAspect="1"/>
          </p:cNvPicPr>
          <p:nvPr/>
        </p:nvPicPr>
        <p:blipFill>
          <a:blip r:embed="rId2"/>
          <a:stretch>
            <a:fillRect/>
          </a:stretch>
        </p:blipFill>
        <p:spPr>
          <a:xfrm>
            <a:off x="3121927" y="1514168"/>
            <a:ext cx="5948146" cy="5072388"/>
          </a:xfrm>
          <a:prstGeom prst="rect">
            <a:avLst/>
          </a:prstGeom>
        </p:spPr>
      </p:pic>
    </p:spTree>
    <p:extLst>
      <p:ext uri="{BB962C8B-B14F-4D97-AF65-F5344CB8AC3E}">
        <p14:creationId xmlns:p14="http://schemas.microsoft.com/office/powerpoint/2010/main" val="3625132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03D1-97A5-C910-77C5-6A05E03B8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FD4EE8-1CFF-624C-24D8-E7A94F52210E}"/>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Hypothesis Testing Reference</a:t>
            </a:r>
          </a:p>
        </p:txBody>
      </p:sp>
      <p:sp>
        <p:nvSpPr>
          <p:cNvPr id="5" name="Rectangle 4">
            <a:extLst>
              <a:ext uri="{FF2B5EF4-FFF2-40B4-BE49-F238E27FC236}">
                <a16:creationId xmlns:a16="http://schemas.microsoft.com/office/drawing/2014/main" id="{43E55D46-FD5F-5B55-63D3-1F7BA26737A2}"/>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pic>
        <p:nvPicPr>
          <p:cNvPr id="7" name="Picture 6">
            <a:extLst>
              <a:ext uri="{FF2B5EF4-FFF2-40B4-BE49-F238E27FC236}">
                <a16:creationId xmlns:a16="http://schemas.microsoft.com/office/drawing/2014/main" id="{54E3537A-3C26-24D0-04E8-BB4C0DA2422D}"/>
              </a:ext>
            </a:extLst>
          </p:cNvPr>
          <p:cNvPicPr>
            <a:picLocks noChangeAspect="1"/>
          </p:cNvPicPr>
          <p:nvPr/>
        </p:nvPicPr>
        <p:blipFill>
          <a:blip r:embed="rId2"/>
          <a:stretch>
            <a:fillRect/>
          </a:stretch>
        </p:blipFill>
        <p:spPr>
          <a:xfrm>
            <a:off x="432980" y="5097906"/>
            <a:ext cx="5663020" cy="1394969"/>
          </a:xfrm>
          <a:prstGeom prst="rect">
            <a:avLst/>
          </a:prstGeom>
        </p:spPr>
      </p:pic>
      <p:pic>
        <p:nvPicPr>
          <p:cNvPr id="10" name="Picture 9">
            <a:extLst>
              <a:ext uri="{FF2B5EF4-FFF2-40B4-BE49-F238E27FC236}">
                <a16:creationId xmlns:a16="http://schemas.microsoft.com/office/drawing/2014/main" id="{462113F1-2B6B-6C7B-7249-4AF9EE093A56}"/>
              </a:ext>
            </a:extLst>
          </p:cNvPr>
          <p:cNvPicPr>
            <a:picLocks noChangeAspect="1"/>
          </p:cNvPicPr>
          <p:nvPr/>
        </p:nvPicPr>
        <p:blipFill>
          <a:blip r:embed="rId3"/>
          <a:stretch>
            <a:fillRect/>
          </a:stretch>
        </p:blipFill>
        <p:spPr>
          <a:xfrm>
            <a:off x="212303" y="1454191"/>
            <a:ext cx="5883698" cy="3507113"/>
          </a:xfrm>
          <a:prstGeom prst="rect">
            <a:avLst/>
          </a:prstGeom>
        </p:spPr>
      </p:pic>
      <p:pic>
        <p:nvPicPr>
          <p:cNvPr id="12" name="Picture 11">
            <a:extLst>
              <a:ext uri="{FF2B5EF4-FFF2-40B4-BE49-F238E27FC236}">
                <a16:creationId xmlns:a16="http://schemas.microsoft.com/office/drawing/2014/main" id="{EFC621CE-2A50-ED2C-CA25-1C8A410CBC56}"/>
              </a:ext>
            </a:extLst>
          </p:cNvPr>
          <p:cNvPicPr>
            <a:picLocks noChangeAspect="1"/>
          </p:cNvPicPr>
          <p:nvPr/>
        </p:nvPicPr>
        <p:blipFill>
          <a:blip r:embed="rId4"/>
          <a:stretch>
            <a:fillRect/>
          </a:stretch>
        </p:blipFill>
        <p:spPr>
          <a:xfrm>
            <a:off x="6096000" y="2445785"/>
            <a:ext cx="5663021" cy="3016089"/>
          </a:xfrm>
          <a:prstGeom prst="rect">
            <a:avLst/>
          </a:prstGeom>
        </p:spPr>
      </p:pic>
    </p:spTree>
    <p:extLst>
      <p:ext uri="{BB962C8B-B14F-4D97-AF65-F5344CB8AC3E}">
        <p14:creationId xmlns:p14="http://schemas.microsoft.com/office/powerpoint/2010/main" val="2190088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DFDAD-480A-5E76-1AC1-30908CEE7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6138D-3CB4-26AB-1105-612A1BB1B1F3}"/>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Likelihood Ratios</a:t>
            </a:r>
          </a:p>
        </p:txBody>
      </p:sp>
      <p:sp>
        <p:nvSpPr>
          <p:cNvPr id="5" name="Rectangle 4">
            <a:extLst>
              <a:ext uri="{FF2B5EF4-FFF2-40B4-BE49-F238E27FC236}">
                <a16:creationId xmlns:a16="http://schemas.microsoft.com/office/drawing/2014/main" id="{7FF8EFC6-94F2-B5E6-4A3F-CAB9CBAFE739}"/>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FDA1BCD7-58E9-F106-3C73-A8B6A60BED76}"/>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2DFE86D8-8CB2-4D2E-7C3E-1358CE10F05A}"/>
              </a:ext>
            </a:extLst>
          </p:cNvPr>
          <p:cNvSpPr>
            <a:spLocks noGrp="1"/>
          </p:cNvSpPr>
          <p:nvPr>
            <p:ph type="body" idx="1"/>
          </p:nvPr>
        </p:nvSpPr>
        <p:spPr>
          <a:xfrm>
            <a:off x="844550" y="4562475"/>
            <a:ext cx="10515600" cy="1500187"/>
          </a:xfrm>
        </p:spPr>
        <p:txBody>
          <a:bodyPr/>
          <a:lstStyle/>
          <a:p>
            <a:r>
              <a:rPr lang="en-CA" dirty="0">
                <a:latin typeface="Cascadia Code" panose="020B0609020000020004" pitchFamily="49" charset="0"/>
                <a:cs typeface="Cascadia Code" panose="020B0609020000020004" pitchFamily="49" charset="0"/>
              </a:rPr>
              <a:t>Likelihood Intervals, Likelihood Based Cis, Likelihood Based Hypothesis Testing. There is so much to yap about.</a:t>
            </a:r>
          </a:p>
        </p:txBody>
      </p:sp>
    </p:spTree>
    <p:extLst>
      <p:ext uri="{BB962C8B-B14F-4D97-AF65-F5344CB8AC3E}">
        <p14:creationId xmlns:p14="http://schemas.microsoft.com/office/powerpoint/2010/main" val="2696760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46AC4-1579-1BA5-F64B-4F2D37C0E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EEA4B-2CD9-0427-CC26-2FF3DF4C8077}"/>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Likelihood Interval</a:t>
            </a:r>
          </a:p>
        </p:txBody>
      </p:sp>
      <p:sp>
        <p:nvSpPr>
          <p:cNvPr id="5" name="Rectangle 4">
            <a:extLst>
              <a:ext uri="{FF2B5EF4-FFF2-40B4-BE49-F238E27FC236}">
                <a16:creationId xmlns:a16="http://schemas.microsoft.com/office/drawing/2014/main" id="{4C44620E-D7EE-3B9C-66AF-30610521C8E4}"/>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10E4AFD-911B-F556-1795-B3E4D1DC26D5}"/>
                  </a:ext>
                </a:extLst>
              </p:cNvPr>
              <p:cNvSpPr>
                <a:spLocks noGrp="1"/>
              </p:cNvSpPr>
              <p:nvPr>
                <p:ph idx="1"/>
              </p:nvPr>
            </p:nvSpPr>
            <p:spPr>
              <a:xfrm>
                <a:off x="838200" y="1825625"/>
                <a:ext cx="10822858" cy="4351338"/>
              </a:xfrm>
            </p:spPr>
            <p:txBody>
              <a:bodyPr>
                <a:normAutofit/>
              </a:bodyPr>
              <a:lstStyle/>
              <a:p>
                <a:r>
                  <a:rPr lang="en-CA" sz="2400" dirty="0">
                    <a:latin typeface="Bahnschrift" panose="020B0502040204020203" pitchFamily="34" charset="0"/>
                    <a:cs typeface="Cascadia Mono" panose="020B0609020000020004" pitchFamily="49" charset="0"/>
                  </a:rPr>
                  <a:t>Recall the relative likelihood function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𝑅</m:t>
                    </m:r>
                    <m:d>
                      <m:dPr>
                        <m:ctrlPr>
                          <a:rPr lang="en-CA" sz="2400" b="0" i="1" smtClean="0">
                            <a:latin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f>
                      <m:f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𝐿</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num>
                      <m:den>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𝐿</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acc>
                          <m:accPr>
                            <m: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cs typeface="Cascadia Mono" panose="020B0609020000020004" pitchFamily="49" charset="0"/>
                          </a:rPr>
                          <m:t>)</m:t>
                        </m:r>
                      </m:den>
                    </m:f>
                  </m:oMath>
                </a14:m>
                <a:r>
                  <a:rPr lang="en-CA" sz="2400" dirty="0">
                    <a:latin typeface="Bahnschrift" panose="020B0502040204020203" pitchFamily="34" charset="0"/>
                    <a:cs typeface="Cascadia Mono" panose="020B0609020000020004" pitchFamily="49" charset="0"/>
                  </a:rPr>
                  <a:t>. Instead of doing CIs, we can borrow this function to quickly get an interval estimate!</a:t>
                </a:r>
              </a:p>
              <a:p>
                <a:r>
                  <a:rPr lang="en-CA" sz="2400" dirty="0">
                    <a:latin typeface="Bahnschrift" panose="020B0502040204020203" pitchFamily="34" charset="0"/>
                    <a:cs typeface="Cascadia Mono" panose="020B0609020000020004" pitchFamily="49" charset="0"/>
                  </a:rPr>
                  <a:t>In general, a </a:t>
                </a:r>
                <a14:m>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a:t>
                </a:r>
                <a:r>
                  <a:rPr lang="en-CA" sz="2400" b="1" dirty="0">
                    <a:latin typeface="Bahnschrift" panose="020B0502040204020203" pitchFamily="34" charset="0"/>
                    <a:cs typeface="Cascadia Mono" panose="020B0609020000020004" pitchFamily="49" charset="0"/>
                  </a:rPr>
                  <a:t>likelihood interval </a:t>
                </a:r>
                <a:r>
                  <a:rPr lang="en-CA" sz="2400" dirty="0">
                    <a:latin typeface="Bahnschrift" panose="020B0502040204020203" pitchFamily="34" charset="0"/>
                    <a:cs typeface="Cascadia Mono" panose="020B0609020000020004" pitchFamily="49" charset="0"/>
                  </a:rPr>
                  <a:t>is the set </a:t>
                </a:r>
                <a14:m>
                  <m:oMath xmlns:m="http://schemas.openxmlformats.org/officeDocument/2006/math">
                    <m:d>
                      <m:dPr>
                        <m:begChr m:val="{"/>
                        <m:endChr m:val="}"/>
                        <m:ctrlPr>
                          <a:rPr lang="en-CA" sz="2400" i="1" smtClean="0">
                            <a:latin typeface="Cambria Math" panose="02040503050406030204" pitchFamily="18" charset="0"/>
                            <a:cs typeface="Cascadia Mono" panose="020B0609020000020004" pitchFamily="49" charset="0"/>
                          </a:rPr>
                        </m:ctrlPr>
                      </m:d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𝑅</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𝑝</m:t>
                        </m:r>
                      </m:e>
                    </m:d>
                  </m:oMath>
                </a14:m>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210E4AFD-911B-F556-1795-B3E4D1DC26D5}"/>
                  </a:ext>
                </a:extLst>
              </p:cNvPr>
              <p:cNvSpPr>
                <a:spLocks noGrp="1" noRot="1" noChangeAspect="1" noMove="1" noResize="1" noEditPoints="1" noAdjustHandles="1" noChangeArrowheads="1" noChangeShapeType="1" noTextEdit="1"/>
              </p:cNvSpPr>
              <p:nvPr>
                <p:ph idx="1"/>
              </p:nvPr>
            </p:nvSpPr>
            <p:spPr>
              <a:xfrm>
                <a:off x="838200" y="1825625"/>
                <a:ext cx="10822858" cy="4351338"/>
              </a:xfrm>
              <a:blipFill>
                <a:blip r:embed="rId2"/>
                <a:stretch>
                  <a:fillRect l="-789" t="-420"/>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F371A751-1C77-F13A-D75B-4230F1844645}"/>
              </a:ext>
            </a:extLst>
          </p:cNvPr>
          <p:cNvPicPr>
            <a:picLocks noChangeAspect="1"/>
          </p:cNvPicPr>
          <p:nvPr/>
        </p:nvPicPr>
        <p:blipFill>
          <a:blip r:embed="rId3"/>
          <a:stretch>
            <a:fillRect/>
          </a:stretch>
        </p:blipFill>
        <p:spPr>
          <a:xfrm>
            <a:off x="4268631" y="3429000"/>
            <a:ext cx="7085169" cy="2801784"/>
          </a:xfrm>
          <a:prstGeom prst="rect">
            <a:avLst/>
          </a:prstGeom>
        </p:spPr>
      </p:pic>
      <p:sp>
        <p:nvSpPr>
          <p:cNvPr id="6" name="TextBox 5">
            <a:extLst>
              <a:ext uri="{FF2B5EF4-FFF2-40B4-BE49-F238E27FC236}">
                <a16:creationId xmlns:a16="http://schemas.microsoft.com/office/drawing/2014/main" id="{6EB996F3-202F-8433-2473-3F01888043AD}"/>
              </a:ext>
            </a:extLst>
          </p:cNvPr>
          <p:cNvSpPr txBox="1"/>
          <p:nvPr/>
        </p:nvSpPr>
        <p:spPr>
          <a:xfrm>
            <a:off x="838200" y="4225413"/>
            <a:ext cx="3430431" cy="1692771"/>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Bahnschrift" panose="020B0502040204020203" pitchFamily="34" charset="0"/>
              </a:rPr>
              <a:t>How do get one?</a:t>
            </a:r>
          </a:p>
          <a:p>
            <a:pPr marL="800100" lvl="1" indent="-342900">
              <a:buFont typeface="Arial" panose="020B0604020202020204" pitchFamily="34" charset="0"/>
              <a:buChar char="•"/>
            </a:pPr>
            <a:r>
              <a:rPr lang="en-CA" sz="2000" dirty="0">
                <a:latin typeface="Bahnschrift" panose="020B0502040204020203" pitchFamily="34" charset="0"/>
              </a:rPr>
              <a:t>Graph and eyeball with a ruler</a:t>
            </a:r>
          </a:p>
          <a:p>
            <a:pPr marL="800100" lvl="1" indent="-342900">
              <a:buFont typeface="Arial" panose="020B0604020202020204" pitchFamily="34" charset="0"/>
              <a:buChar char="•"/>
            </a:pPr>
            <a:r>
              <a:rPr lang="en-CA" sz="2000" dirty="0">
                <a:latin typeface="Bahnschrift" panose="020B0502040204020203" pitchFamily="34" charset="0"/>
              </a:rPr>
              <a:t>In R, </a:t>
            </a:r>
            <a:r>
              <a:rPr lang="en-CA" sz="2000" dirty="0" err="1">
                <a:solidFill>
                  <a:srgbClr val="00B0F0"/>
                </a:solidFill>
                <a:latin typeface="Bahnschrift" panose="020B0502040204020203" pitchFamily="34" charset="0"/>
              </a:rPr>
              <a:t>uniroot</a:t>
            </a:r>
            <a:endParaRPr lang="en-CA" sz="2000" dirty="0">
              <a:solidFill>
                <a:srgbClr val="00B0F0"/>
              </a:solidFill>
              <a:latin typeface="Bahnschrift" panose="020B0502040204020203" pitchFamily="34" charset="0"/>
            </a:endParaRPr>
          </a:p>
          <a:p>
            <a:pPr marL="342900" indent="-342900">
              <a:buFont typeface="Arial" panose="020B0604020202020204" pitchFamily="34" charset="0"/>
              <a:buChar char="•"/>
            </a:pPr>
            <a:endParaRPr lang="en-CA" sz="2000" dirty="0">
              <a:latin typeface="Bahnschrift" panose="020B0502040204020203" pitchFamily="34" charset="0"/>
            </a:endParaRPr>
          </a:p>
        </p:txBody>
      </p:sp>
    </p:spTree>
    <p:extLst>
      <p:ext uri="{BB962C8B-B14F-4D97-AF65-F5344CB8AC3E}">
        <p14:creationId xmlns:p14="http://schemas.microsoft.com/office/powerpoint/2010/main" val="2959585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9BDC5-FB79-0C91-739D-59E802EF0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2960C-1D54-5548-2C9C-582BA666DA0C}"/>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Interpreting and Trivia</a:t>
            </a:r>
          </a:p>
        </p:txBody>
      </p:sp>
      <p:sp>
        <p:nvSpPr>
          <p:cNvPr id="5" name="Rectangle 4">
            <a:extLst>
              <a:ext uri="{FF2B5EF4-FFF2-40B4-BE49-F238E27FC236}">
                <a16:creationId xmlns:a16="http://schemas.microsoft.com/office/drawing/2014/main" id="{C189C795-7110-D87A-A8AD-42ED90B54C43}"/>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mc:Choice xmlns:a14="http://schemas.microsoft.com/office/drawing/2010/main" Requires="a14">
          <p:sp>
            <p:nvSpPr>
              <p:cNvPr id="7" name="Content Placeholder 6">
                <a:extLst>
                  <a:ext uri="{FF2B5EF4-FFF2-40B4-BE49-F238E27FC236}">
                    <a16:creationId xmlns:a16="http://schemas.microsoft.com/office/drawing/2014/main" id="{AD00B5CE-0E5B-6379-7732-81AF1168C173}"/>
                  </a:ext>
                </a:extLst>
              </p:cNvPr>
              <p:cNvSpPr>
                <a:spLocks noGrp="1"/>
              </p:cNvSpPr>
              <p:nvPr>
                <p:ph idx="1"/>
              </p:nvPr>
            </p:nvSpPr>
            <p:spPr>
              <a:xfrm>
                <a:off x="7315199" y="1880677"/>
                <a:ext cx="4395019" cy="4304518"/>
              </a:xfrm>
            </p:spPr>
            <p:txBody>
              <a:bodyPr>
                <a:normAutofit/>
              </a:bodyPr>
              <a:lstStyle/>
              <a:p>
                <a:r>
                  <a:rPr lang="en-CA" sz="2400" dirty="0">
                    <a:latin typeface="Bahnschrift" panose="020B0502040204020203" pitchFamily="34" charset="0"/>
                    <a:cs typeface="Cascadia Mono" panose="020B0609020000020004" pitchFamily="49" charset="0"/>
                  </a:rPr>
                  <a:t>A Likelihood Interval with a smaller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𝑝</m:t>
                    </m:r>
                  </m:oMath>
                </a14:m>
                <a:r>
                  <a:rPr lang="en-CA" sz="2400" dirty="0">
                    <a:latin typeface="Bahnschrift" panose="020B0502040204020203" pitchFamily="34" charset="0"/>
                    <a:cs typeface="Cascadia Mono" panose="020B0609020000020004" pitchFamily="49" charset="0"/>
                  </a:rPr>
                  <a:t> means a LARGER interval.</a:t>
                </a:r>
              </a:p>
              <a:p>
                <a:r>
                  <a:rPr lang="en-CA" sz="2400" dirty="0">
                    <a:latin typeface="Bahnschrift" panose="020B0502040204020203" pitchFamily="34" charset="0"/>
                    <a:cs typeface="Cascadia Mono" panose="020B0609020000020004" pitchFamily="49" charset="0"/>
                  </a:rPr>
                  <a:t>A larger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oMath>
                </a14:m>
                <a:r>
                  <a:rPr lang="en-CA" sz="2400" dirty="0">
                    <a:latin typeface="Bahnschrift" panose="020B0502040204020203" pitchFamily="34" charset="0"/>
                    <a:cs typeface="Cascadia Mono" panose="020B0609020000020004" pitchFamily="49" charset="0"/>
                  </a:rPr>
                  <a:t> for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𝑅</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overall shrinks the size of the LI.</a:t>
                </a:r>
              </a:p>
              <a:p>
                <a:r>
                  <a:rPr lang="en-CA" sz="2400" dirty="0">
                    <a:latin typeface="Bahnschrift" panose="020B0502040204020203" pitchFamily="34" charset="0"/>
                    <a:cs typeface="Cascadia Mono" panose="020B0609020000020004" pitchFamily="49" charset="0"/>
                  </a:rPr>
                  <a:t>The LI can be disjoint if the distribution isn’t unimodal. Fortunately, we only deal with unimodal distributions.</a:t>
                </a:r>
              </a:p>
              <a:p>
                <a:r>
                  <a:rPr lang="en-CA" sz="2400" dirty="0">
                    <a:solidFill>
                      <a:srgbClr val="FF0000"/>
                    </a:solidFill>
                    <a:latin typeface="Bahnschrift" panose="020B0502040204020203" pitchFamily="34" charset="0"/>
                    <a:cs typeface="Cascadia Mono" panose="020B0609020000020004" pitchFamily="49" charset="0"/>
                  </a:rPr>
                  <a:t>Remember to review likelihood functions!!!</a:t>
                </a:r>
              </a:p>
              <a:p>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p:txBody>
          </p:sp>
        </mc:Choice>
        <mc:Fallback>
          <p:sp>
            <p:nvSpPr>
              <p:cNvPr id="7" name="Content Placeholder 6">
                <a:extLst>
                  <a:ext uri="{FF2B5EF4-FFF2-40B4-BE49-F238E27FC236}">
                    <a16:creationId xmlns:a16="http://schemas.microsoft.com/office/drawing/2014/main" id="{AD00B5CE-0E5B-6379-7732-81AF1168C173}"/>
                  </a:ext>
                </a:extLst>
              </p:cNvPr>
              <p:cNvSpPr>
                <a:spLocks noGrp="1" noRot="1" noChangeAspect="1" noMove="1" noResize="1" noEditPoints="1" noAdjustHandles="1" noChangeArrowheads="1" noChangeShapeType="1" noTextEdit="1"/>
              </p:cNvSpPr>
              <p:nvPr>
                <p:ph idx="1"/>
              </p:nvPr>
            </p:nvSpPr>
            <p:spPr>
              <a:xfrm>
                <a:off x="7315199" y="1880677"/>
                <a:ext cx="4395019" cy="4304518"/>
              </a:xfrm>
              <a:blipFill>
                <a:blip r:embed="rId2"/>
                <a:stretch>
                  <a:fillRect l="-1803" t="-1983" b="-30170"/>
                </a:stretch>
              </a:blipFill>
            </p:spPr>
            <p:txBody>
              <a:bodyPr/>
              <a:lstStyle/>
              <a:p>
                <a:r>
                  <a:rPr lang="en-CA">
                    <a:noFill/>
                  </a:rPr>
                  <a:t> </a:t>
                </a:r>
              </a:p>
            </p:txBody>
          </p:sp>
        </mc:Fallback>
      </mc:AlternateContent>
      <p:pic>
        <p:nvPicPr>
          <p:cNvPr id="8" name="Picture 7">
            <a:extLst>
              <a:ext uri="{FF2B5EF4-FFF2-40B4-BE49-F238E27FC236}">
                <a16:creationId xmlns:a16="http://schemas.microsoft.com/office/drawing/2014/main" id="{B9CCC7C2-C9EA-8A3D-99FB-D0AFE0C2970B}"/>
              </a:ext>
            </a:extLst>
          </p:cNvPr>
          <p:cNvPicPr>
            <a:picLocks noChangeAspect="1"/>
          </p:cNvPicPr>
          <p:nvPr/>
        </p:nvPicPr>
        <p:blipFill>
          <a:blip r:embed="rId3"/>
          <a:stretch>
            <a:fillRect/>
          </a:stretch>
        </p:blipFill>
        <p:spPr>
          <a:xfrm>
            <a:off x="946602" y="1737509"/>
            <a:ext cx="6251438" cy="4304518"/>
          </a:xfrm>
          <a:prstGeom prst="rect">
            <a:avLst/>
          </a:prstGeom>
        </p:spPr>
      </p:pic>
    </p:spTree>
    <p:extLst>
      <p:ext uri="{BB962C8B-B14F-4D97-AF65-F5344CB8AC3E}">
        <p14:creationId xmlns:p14="http://schemas.microsoft.com/office/powerpoint/2010/main" val="32615004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D2145-6F85-47E5-56AF-7666C782356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0B1F370-D9A7-6CA4-78F7-E72C437C1CC2}"/>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Using </a:t>
                </a:r>
                <a14:m>
                  <m:oMath xmlns:m="http://schemas.openxmlformats.org/officeDocument/2006/math">
                    <m:r>
                      <a:rPr lang="en-CA" b="0" i="1" smtClean="0">
                        <a:latin typeface="Cambria Math" panose="02040503050406030204" pitchFamily="18" charset="0"/>
                        <a:ea typeface="Cambria Math" panose="02040503050406030204" pitchFamily="18" charset="0"/>
                        <a:cs typeface="Cascadia Code" panose="020B0609020000020004" pitchFamily="49" charset="0"/>
                      </a:rPr>
                      <m:t>𝑟</m:t>
                    </m:r>
                    <m:r>
                      <a:rPr lang="en-CA" b="0" i="1" smtClean="0">
                        <a:latin typeface="Cambria Math" panose="02040503050406030204" pitchFamily="18" charset="0"/>
                        <a:ea typeface="Cambria Math" panose="02040503050406030204" pitchFamily="18" charset="0"/>
                        <a:cs typeface="Cascadia Code" panose="020B0609020000020004" pitchFamily="49" charset="0"/>
                      </a:rPr>
                      <m:t>(</m:t>
                    </m:r>
                    <m:r>
                      <a:rPr lang="en-CA" b="0" i="1" smtClean="0">
                        <a:latin typeface="Cambria Math" panose="02040503050406030204" pitchFamily="18" charset="0"/>
                        <a:ea typeface="Cambria Math" panose="02040503050406030204" pitchFamily="18" charset="0"/>
                        <a:cs typeface="Cascadia Code" panose="020B0609020000020004" pitchFamily="49" charset="0"/>
                      </a:rPr>
                      <m:t>𝜃</m:t>
                    </m:r>
                    <m:r>
                      <a:rPr lang="en-CA" b="0" i="1" smtClean="0">
                        <a:latin typeface="Cambria Math" panose="02040503050406030204" pitchFamily="18" charset="0"/>
                        <a:ea typeface="Cambria Math" panose="02040503050406030204" pitchFamily="18" charset="0"/>
                        <a:cs typeface="Cascadia Code" panose="020B0609020000020004" pitchFamily="49" charset="0"/>
                      </a:rPr>
                      <m:t>)</m:t>
                    </m:r>
                  </m:oMath>
                </a14:m>
                <a:r>
                  <a:rPr lang="en-CA" dirty="0">
                    <a:latin typeface="Bahnschrift" panose="020B0502040204020203" pitchFamily="34" charset="0"/>
                    <a:ea typeface="Cambria Math" panose="02040503050406030204" pitchFamily="18" charset="0"/>
                    <a:cs typeface="Cascadia Code" panose="020B0609020000020004" pitchFamily="49" charset="0"/>
                  </a:rPr>
                  <a:t> instead of </a:t>
                </a:r>
                <a14:m>
                  <m:oMath xmlns:m="http://schemas.openxmlformats.org/officeDocument/2006/math">
                    <m:r>
                      <a:rPr lang="en-CA" b="0" i="1" smtClean="0">
                        <a:latin typeface="Cambria Math" panose="02040503050406030204" pitchFamily="18" charset="0"/>
                        <a:ea typeface="Cambria Math" panose="02040503050406030204" pitchFamily="18" charset="0"/>
                        <a:cs typeface="Cascadia Code" panose="020B0609020000020004" pitchFamily="49" charset="0"/>
                      </a:rPr>
                      <m:t>𝑅</m:t>
                    </m:r>
                    <m:r>
                      <a:rPr lang="en-CA" i="1">
                        <a:latin typeface="Cambria Math" panose="02040503050406030204" pitchFamily="18" charset="0"/>
                        <a:ea typeface="Cambria Math" panose="02040503050406030204" pitchFamily="18" charset="0"/>
                        <a:cs typeface="Cascadia Code" panose="020B0609020000020004" pitchFamily="49" charset="0"/>
                      </a:rPr>
                      <m:t>(</m:t>
                    </m:r>
                    <m:r>
                      <a:rPr lang="en-CA" i="1">
                        <a:latin typeface="Cambria Math" panose="02040503050406030204" pitchFamily="18" charset="0"/>
                        <a:ea typeface="Cambria Math" panose="02040503050406030204" pitchFamily="18" charset="0"/>
                        <a:cs typeface="Cascadia Code" panose="020B0609020000020004" pitchFamily="49" charset="0"/>
                      </a:rPr>
                      <m:t>𝜃</m:t>
                    </m:r>
                    <m:r>
                      <a:rPr lang="en-CA" i="1">
                        <a:latin typeface="Cambria Math" panose="02040503050406030204" pitchFamily="18" charset="0"/>
                        <a:ea typeface="Cambria Math" panose="02040503050406030204" pitchFamily="18" charset="0"/>
                        <a:cs typeface="Cascadia Code" panose="020B0609020000020004" pitchFamily="49" charset="0"/>
                      </a:rPr>
                      <m:t>)</m:t>
                    </m:r>
                  </m:oMath>
                </a14:m>
                <a:r>
                  <a:rPr lang="en-CA" dirty="0">
                    <a:latin typeface="Bahnschrift" panose="020B0502040204020203" pitchFamily="34" charset="0"/>
                    <a:ea typeface="Cambria Math" panose="02040503050406030204" pitchFamily="18" charset="0"/>
                    <a:cs typeface="Cascadia Code" panose="020B0609020000020004" pitchFamily="49" charset="0"/>
                  </a:rPr>
                  <a:t> </a:t>
                </a:r>
              </a:p>
            </p:txBody>
          </p:sp>
        </mc:Choice>
        <mc:Fallback xmlns="">
          <p:sp>
            <p:nvSpPr>
              <p:cNvPr id="2" name="Title 1">
                <a:extLst>
                  <a:ext uri="{FF2B5EF4-FFF2-40B4-BE49-F238E27FC236}">
                    <a16:creationId xmlns:a16="http://schemas.microsoft.com/office/drawing/2014/main" id="{80B1F370-D9A7-6CA4-78F7-E72C437C1CC2}"/>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2960105-6199-2F6D-E8ED-68DFD94A6EC9}"/>
                  </a:ext>
                </a:extLst>
              </p:cNvPr>
              <p:cNvSpPr>
                <a:spLocks noGrp="1"/>
              </p:cNvSpPr>
              <p:nvPr>
                <p:ph idx="1"/>
              </p:nvPr>
            </p:nvSpPr>
            <p:spPr/>
            <p:txBody>
              <a:bodyPr>
                <a:normAutofit/>
              </a:bodyPr>
              <a:lstStyle/>
              <a:p>
                <a:r>
                  <a:rPr lang="en-CA" sz="2400" dirty="0">
                    <a:latin typeface="Bahnschrift" panose="020B0502040204020203" pitchFamily="34" charset="0"/>
                    <a:cs typeface="Cascadia Mono" panose="020B0609020000020004" pitchFamily="49" charset="0"/>
                  </a:rPr>
                  <a:t>Sure, why not? The main difference between the two is in shape - </a:t>
                </a:r>
                <a14:m>
                  <m:oMath xmlns:m="http://schemas.openxmlformats.org/officeDocument/2006/math">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𝑅</m:t>
                    </m:r>
                    <m:d>
                      <m:dPr>
                        <m:ctrlPr>
                          <a:rPr lang="en-CA" sz="2400" b="0" i="1">
                            <a:latin typeface="Cambria Math" panose="02040503050406030204" pitchFamily="18" charset="0"/>
                            <a:ea typeface="Cambria Math" panose="02040503050406030204" pitchFamily="18" charset="0"/>
                            <a:cs typeface="Cascadia Code" panose="020B0609020000020004" pitchFamily="49" charset="0"/>
                          </a:rPr>
                        </m:ctrlPr>
                      </m:dPr>
                      <m:e>
                        <m:r>
                          <a:rPr lang="en-CA" sz="2400" i="1">
                            <a:latin typeface="Cambria Math" panose="02040503050406030204" pitchFamily="18" charset="0"/>
                            <a:ea typeface="Cambria Math" panose="02040503050406030204" pitchFamily="18" charset="0"/>
                            <a:cs typeface="Cascadia Code" panose="020B0609020000020004" pitchFamily="49" charset="0"/>
                          </a:rPr>
                          <m:t>𝜃</m:t>
                        </m:r>
                      </m:e>
                    </m:d>
                  </m:oMath>
                </a14:m>
                <a:r>
                  <a:rPr lang="en-CA" sz="2400" dirty="0">
                    <a:latin typeface="Bahnschrift" panose="020B0502040204020203" pitchFamily="34" charset="0"/>
                    <a:cs typeface="Cascadia Mono" panose="020B0609020000020004" pitchFamily="49" charset="0"/>
                  </a:rPr>
                  <a:t> usually has a Normal PDF shape while </a:t>
                </a:r>
                <a14:m>
                  <m:oMath xmlns:m="http://schemas.openxmlformats.org/officeDocument/2006/math">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𝑟</m:t>
                    </m:r>
                    <m:d>
                      <m:dPr>
                        <m:ctrlPr>
                          <a:rPr lang="en-CA" sz="2400" i="1">
                            <a:latin typeface="Cambria Math" panose="02040503050406030204" pitchFamily="18" charset="0"/>
                            <a:ea typeface="Cambria Math" panose="02040503050406030204" pitchFamily="18" charset="0"/>
                            <a:cs typeface="Cascadia Code" panose="020B0609020000020004" pitchFamily="49" charset="0"/>
                          </a:rPr>
                        </m:ctrlPr>
                      </m:dPr>
                      <m:e>
                        <m:r>
                          <a:rPr lang="en-CA" sz="2400" i="1">
                            <a:latin typeface="Cambria Math" panose="02040503050406030204" pitchFamily="18" charset="0"/>
                            <a:ea typeface="Cambria Math" panose="02040503050406030204" pitchFamily="18" charset="0"/>
                            <a:cs typeface="Cascadia Code" panose="020B0609020000020004" pitchFamily="49" charset="0"/>
                          </a:rPr>
                          <m:t>𝜃</m:t>
                        </m:r>
                      </m:e>
                    </m:d>
                  </m:oMath>
                </a14:m>
                <a:r>
                  <a:rPr lang="en-CA" sz="2400" dirty="0">
                    <a:latin typeface="Bahnschrift" panose="020B0502040204020203" pitchFamily="34" charset="0"/>
                    <a:cs typeface="Cascadia Mono" panose="020B0609020000020004" pitchFamily="49" charset="0"/>
                  </a:rPr>
                  <a:t> is a quadratic shape.</a:t>
                </a:r>
              </a:p>
              <a:p>
                <a:r>
                  <a:rPr lang="en-CA" sz="2400" dirty="0">
                    <a:latin typeface="Bahnschrift" panose="020B0502040204020203" pitchFamily="34" charset="0"/>
                    <a:cs typeface="Cascadia Mono" panose="020B0609020000020004" pitchFamily="49" charset="0"/>
                  </a:rPr>
                  <a:t>To obtain a Likelihood Interval from </a:t>
                </a:r>
                <a14:m>
                  <m:oMath xmlns:m="http://schemas.openxmlformats.org/officeDocument/2006/math">
                    <m:r>
                      <a:rPr lang="en-CA" sz="2400" b="0" i="1" smtClean="0">
                        <a:latin typeface="Cambria Math" panose="02040503050406030204" pitchFamily="18" charset="0"/>
                        <a:ea typeface="Cambria Math" panose="02040503050406030204" pitchFamily="18" charset="0"/>
                        <a:cs typeface="Cascadia Code" panose="020B0609020000020004" pitchFamily="49" charset="0"/>
                      </a:rPr>
                      <m:t>𝑟</m:t>
                    </m:r>
                    <m:d>
                      <m:dPr>
                        <m:ctrlPr>
                          <a:rPr lang="en-CA" sz="2400" i="1">
                            <a:latin typeface="Cambria Math" panose="02040503050406030204" pitchFamily="18" charset="0"/>
                            <a:ea typeface="Cambria Math" panose="02040503050406030204" pitchFamily="18" charset="0"/>
                            <a:cs typeface="Cascadia Code" panose="020B0609020000020004" pitchFamily="49" charset="0"/>
                          </a:rPr>
                        </m:ctrlPr>
                      </m:dPr>
                      <m:e>
                        <m:r>
                          <a:rPr lang="en-CA" sz="2400" i="1">
                            <a:latin typeface="Cambria Math" panose="02040503050406030204" pitchFamily="18" charset="0"/>
                            <a:ea typeface="Cambria Math" panose="02040503050406030204" pitchFamily="18" charset="0"/>
                            <a:cs typeface="Cascadia Code" panose="020B0609020000020004" pitchFamily="49" charset="0"/>
                          </a:rPr>
                          <m:t>𝜃</m:t>
                        </m:r>
                      </m:e>
                    </m:d>
                    <m:r>
                      <a:rPr lang="en-CA" sz="2400" b="0" i="1" smtClean="0">
                        <a:latin typeface="Cambria Math" panose="02040503050406030204" pitchFamily="18" charset="0"/>
                        <a:ea typeface="Cambria Math" panose="02040503050406030204" pitchFamily="18" charset="0"/>
                        <a:cs typeface="Cascadia Code" panose="020B0609020000020004" pitchFamily="49" charset="0"/>
                      </a:rPr>
                      <m:t>=</m:t>
                    </m:r>
                    <m:func>
                      <m:funcPr>
                        <m:ctrlPr>
                          <a:rPr lang="en-CA" sz="2400" b="0" i="1" smtClean="0">
                            <a:latin typeface="Cambria Math" panose="02040503050406030204" pitchFamily="18" charset="0"/>
                            <a:ea typeface="Cambria Math" panose="02040503050406030204" pitchFamily="18" charset="0"/>
                            <a:cs typeface="Cascadia Code" panose="020B0609020000020004" pitchFamily="49" charset="0"/>
                          </a:rPr>
                        </m:ctrlPr>
                      </m:funcPr>
                      <m:fName>
                        <m:r>
                          <m:rPr>
                            <m:sty m:val="p"/>
                          </m:rPr>
                          <a:rPr lang="en-CA" sz="2400" b="0" i="0" smtClean="0">
                            <a:latin typeface="Cambria Math" panose="02040503050406030204" pitchFamily="18" charset="0"/>
                            <a:ea typeface="Cambria Math" panose="02040503050406030204" pitchFamily="18" charset="0"/>
                            <a:cs typeface="Cascadia Code" panose="020B0609020000020004" pitchFamily="49" charset="0"/>
                          </a:rPr>
                          <m:t>log</m:t>
                        </m:r>
                      </m:fName>
                      <m:e>
                        <m:r>
                          <a:rPr lang="en-CA" sz="2400" i="1">
                            <a:latin typeface="Cambria Math" panose="02040503050406030204" pitchFamily="18" charset="0"/>
                            <a:ea typeface="Cambria Math" panose="02040503050406030204" pitchFamily="18" charset="0"/>
                            <a:cs typeface="Cascadia Code" panose="020B0609020000020004" pitchFamily="49" charset="0"/>
                          </a:rPr>
                          <m:t>𝑅</m:t>
                        </m:r>
                        <m:d>
                          <m:dPr>
                            <m:ctrlPr>
                              <a:rPr lang="en-CA" sz="2400" i="1">
                                <a:latin typeface="Cambria Math" panose="02040503050406030204" pitchFamily="18" charset="0"/>
                                <a:ea typeface="Cambria Math" panose="02040503050406030204" pitchFamily="18" charset="0"/>
                                <a:cs typeface="Cascadia Code" panose="020B0609020000020004" pitchFamily="49" charset="0"/>
                              </a:rPr>
                            </m:ctrlPr>
                          </m:dPr>
                          <m:e>
                            <m:r>
                              <a:rPr lang="en-CA" sz="2400" i="1">
                                <a:latin typeface="Cambria Math" panose="02040503050406030204" pitchFamily="18" charset="0"/>
                                <a:ea typeface="Cambria Math" panose="02040503050406030204" pitchFamily="18" charset="0"/>
                                <a:cs typeface="Cascadia Code" panose="020B0609020000020004" pitchFamily="49" charset="0"/>
                              </a:rPr>
                              <m:t>𝜃</m:t>
                            </m:r>
                          </m:e>
                        </m:d>
                      </m:e>
                    </m:func>
                  </m:oMath>
                </a14:m>
                <a:r>
                  <a:rPr lang="en-CA" sz="2400" dirty="0">
                    <a:latin typeface="Bahnschrift" panose="020B0502040204020203" pitchFamily="34" charset="0"/>
                    <a:cs typeface="Cascadia Mono" panose="020B0609020000020004" pitchFamily="49" charset="0"/>
                  </a:rPr>
                  <a:t>:</a:t>
                </a:r>
              </a:p>
              <a:p>
                <a:pPr marL="0" indent="0">
                  <a:buNone/>
                </a:pPr>
                <a:endParaRPr lang="en-CA" sz="2400" dirty="0">
                  <a:latin typeface="Bahnschrift" panose="020B0502040204020203" pitchFamily="34" charset="0"/>
                  <a:cs typeface="Cascadia Mono" panose="020B0609020000020004" pitchFamily="49"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cs typeface="Cascadia Mono" panose="020B0609020000020004" pitchFamily="49" charset="0"/>
                        </a:rPr>
                        <m:t>𝐿𝐼</m:t>
                      </m:r>
                      <m:r>
                        <a:rPr lang="en-CA" sz="2400" b="0" i="1" smtClean="0">
                          <a:latin typeface="Cambria Math" panose="02040503050406030204" pitchFamily="18" charset="0"/>
                          <a:cs typeface="Cascadia Mono" panose="020B0609020000020004" pitchFamily="49" charset="0"/>
                        </a:rPr>
                        <m:t>=</m:t>
                      </m:r>
                      <m:d>
                        <m:dPr>
                          <m:begChr m:val="{"/>
                          <m:endChr m:val="}"/>
                          <m:ctrlPr>
                            <a:rPr lang="en-CA" sz="2400" i="1">
                              <a:latin typeface="Cambria Math" panose="02040503050406030204" pitchFamily="18" charset="0"/>
                              <a:cs typeface="Cascadia Mono" panose="020B0609020000020004" pitchFamily="49" charset="0"/>
                            </a:rPr>
                          </m:ctrlPr>
                        </m:d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𝑅</m:t>
                          </m:r>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𝜃</m:t>
                          </m:r>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𝑝</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d>
                        <m:dPr>
                          <m:begChr m:val="{"/>
                          <m:endChr m:val="}"/>
                          <m:ctrlPr>
                            <a:rPr lang="en-CA" sz="2400" i="1">
                              <a:latin typeface="Cambria Math" panose="02040503050406030204" pitchFamily="18" charset="0"/>
                              <a:cs typeface="Cascadia Mono" panose="020B0609020000020004" pitchFamily="49" charset="0"/>
                            </a:rPr>
                          </m:ctrlPr>
                        </m:d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r>
                            <a:rPr lang="en-CA" sz="2400" i="1">
                              <a:latin typeface="Cambria Math" panose="02040503050406030204" pitchFamily="18" charset="0"/>
                              <a:ea typeface="Cambria Math" panose="02040503050406030204" pitchFamily="18" charset="0"/>
                              <a:cs typeface="Cascadia Mono" panose="020B0609020000020004" pitchFamily="49" charset="0"/>
                            </a:rPr>
                            <m:t>|</m:t>
                          </m:r>
                          <m:func>
                            <m:funcPr>
                              <m:ctrlPr>
                                <a:rPr lang="en-CA" sz="240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i="0" smtClean="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i="1">
                                  <a:latin typeface="Cambria Math" panose="02040503050406030204" pitchFamily="18" charset="0"/>
                                  <a:ea typeface="Cambria Math" panose="02040503050406030204" pitchFamily="18" charset="0"/>
                                  <a:cs typeface="Cascadia Mono" panose="020B0609020000020004" pitchFamily="49" charset="0"/>
                                </a:rPr>
                                <m:t>𝑅</m:t>
                              </m:r>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𝜃</m:t>
                              </m:r>
                              <m:r>
                                <a:rPr lang="en-CA" sz="2400" i="1">
                                  <a:latin typeface="Cambria Math" panose="02040503050406030204" pitchFamily="18" charset="0"/>
                                  <a:ea typeface="Cambria Math" panose="02040503050406030204" pitchFamily="18" charset="0"/>
                                  <a:cs typeface="Cascadia Mono" panose="020B0609020000020004" pitchFamily="49" charset="0"/>
                                </a:rPr>
                                <m:t>)</m:t>
                              </m:r>
                            </m:e>
                          </m:func>
                          <m:r>
                            <a:rPr lang="en-CA" sz="2400" i="1">
                              <a:latin typeface="Cambria Math" panose="02040503050406030204" pitchFamily="18" charset="0"/>
                              <a:ea typeface="Cambria Math" panose="02040503050406030204" pitchFamily="18" charset="0"/>
                              <a:cs typeface="Cascadia Mono" panose="020B0609020000020004" pitchFamily="49" charset="0"/>
                            </a:rPr>
                            <m:t>≥</m:t>
                          </m:r>
                          <m:func>
                            <m:funcPr>
                              <m:ctrlPr>
                                <a:rPr lang="en-CA" sz="240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i="0" smtClean="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𝑝</m:t>
                              </m:r>
                            </m:e>
                          </m:func>
                        </m:e>
                      </m:d>
                    </m:oMath>
                  </m:oMathPara>
                </a14:m>
                <a:endParaRPr lang="en-CA" sz="2400" dirty="0">
                  <a:latin typeface="Bahnschrift" panose="020B0502040204020203" pitchFamily="34" charset="0"/>
                  <a:ea typeface="Cambria Math" panose="02040503050406030204" pitchFamily="18" charset="0"/>
                  <a:cs typeface="Cascadia Mono" panose="020B0609020000020004" pitchFamily="49"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m:t>
                      </m:r>
                      <m:d>
                        <m:dPr>
                          <m:begChr m:val="{"/>
                          <m:endChr m:val="}"/>
                          <m:ctrlPr>
                            <a:rPr lang="en-CA" sz="2400" b="1" i="1">
                              <a:latin typeface="Cambria Math" panose="02040503050406030204" pitchFamily="18" charset="0"/>
                              <a:cs typeface="Cascadia Mono" panose="020B0609020000020004" pitchFamily="49" charset="0"/>
                            </a:rPr>
                          </m:ctrlPr>
                        </m:dPr>
                        <m:e>
                          <m:r>
                            <a:rPr lang="en-CA" sz="2400" b="1" i="1">
                              <a:latin typeface="Cambria Math" panose="02040503050406030204" pitchFamily="18" charset="0"/>
                              <a:ea typeface="Cambria Math" panose="02040503050406030204" pitchFamily="18" charset="0"/>
                              <a:cs typeface="Cascadia Mono" panose="020B0609020000020004" pitchFamily="49" charset="0"/>
                            </a:rPr>
                            <m:t>𝜽</m:t>
                          </m:r>
                          <m:r>
                            <a:rPr lang="en-CA" sz="2400" b="1" i="1">
                              <a:latin typeface="Cambria Math" panose="02040503050406030204" pitchFamily="18" charset="0"/>
                              <a:ea typeface="Cambria Math" panose="02040503050406030204" pitchFamily="18" charset="0"/>
                              <a:cs typeface="Cascadia Mono" panose="020B0609020000020004" pitchFamily="49" charset="0"/>
                            </a:rPr>
                            <m:t>|</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𝒓</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𝜽</m:t>
                          </m:r>
                          <m:r>
                            <a:rPr lang="en-CA" sz="2400" b="1" i="1" smtClean="0">
                              <a:latin typeface="Cambria Math" panose="02040503050406030204" pitchFamily="18" charset="0"/>
                              <a:ea typeface="Cambria Math" panose="02040503050406030204" pitchFamily="18" charset="0"/>
                              <a:cs typeface="Cascadia Mono" panose="020B0609020000020004" pitchFamily="49" charset="0"/>
                            </a:rPr>
                            <m:t>)≥</m:t>
                          </m:r>
                          <m:func>
                            <m:funcPr>
                              <m:ctrlPr>
                                <a:rPr lang="en-CA" sz="2400" b="1" i="1">
                                  <a:latin typeface="Cambria Math" panose="02040503050406030204" pitchFamily="18" charset="0"/>
                                  <a:ea typeface="Cambria Math" panose="02040503050406030204" pitchFamily="18" charset="0"/>
                                  <a:cs typeface="Cascadia Mono" panose="020B0609020000020004" pitchFamily="49" charset="0"/>
                                </a:rPr>
                              </m:ctrlPr>
                            </m:funcPr>
                            <m:fName>
                              <m:r>
                                <a:rPr lang="en-CA" sz="2400" b="1" i="1">
                                  <a:latin typeface="Cambria Math" panose="02040503050406030204" pitchFamily="18" charset="0"/>
                                  <a:ea typeface="Cambria Math" panose="02040503050406030204" pitchFamily="18" charset="0"/>
                                  <a:cs typeface="Cascadia Mono" panose="020B0609020000020004" pitchFamily="49" charset="0"/>
                                </a:rPr>
                                <m:t>𝒍𝒐𝒈</m:t>
                              </m:r>
                            </m:fName>
                            <m:e>
                              <m:r>
                                <a:rPr lang="en-CA" sz="2400" b="1" i="1">
                                  <a:latin typeface="Cambria Math" panose="02040503050406030204" pitchFamily="18" charset="0"/>
                                  <a:ea typeface="Cambria Math" panose="02040503050406030204" pitchFamily="18" charset="0"/>
                                  <a:cs typeface="Cascadia Mono" panose="020B0609020000020004" pitchFamily="49" charset="0"/>
                                </a:rPr>
                                <m:t>𝒑</m:t>
                              </m:r>
                            </m:e>
                          </m:func>
                        </m:e>
                      </m:d>
                    </m:oMath>
                  </m:oMathPara>
                </a14:m>
                <a:endParaRPr lang="en-CA" sz="2400" b="1" dirty="0">
                  <a:latin typeface="Bahnschrift" panose="020B0502040204020203" pitchFamily="34" charset="0"/>
                  <a:ea typeface="Cambria Math" panose="02040503050406030204" pitchFamily="18" charset="0"/>
                  <a:cs typeface="Cascadia Mono" panose="020B0609020000020004" pitchFamily="49" charset="0"/>
                </a:endParaRPr>
              </a:p>
              <a:p>
                <a:pPr>
                  <a:lnSpc>
                    <a:spcPct val="100000"/>
                  </a:lnSpc>
                </a:pPr>
                <a:endParaRPr lang="en-CA" sz="2400" dirty="0">
                  <a:latin typeface="Bahnschrift" panose="020B0502040204020203" pitchFamily="34" charset="0"/>
                  <a:ea typeface="Cambria Math" panose="02040503050406030204" pitchFamily="18" charset="0"/>
                  <a:cs typeface="Cascadia Mono" panose="020B0609020000020004" pitchFamily="49" charset="0"/>
                </a:endParaRPr>
              </a:p>
              <a:p>
                <a:pPr>
                  <a:lnSpc>
                    <a:spcPct val="100000"/>
                  </a:lnSpc>
                </a:pPr>
                <a:r>
                  <a:rPr lang="en-CA" sz="2400" dirty="0">
                    <a:latin typeface="Bahnschrift" panose="020B0502040204020203" pitchFamily="34" charset="0"/>
                    <a:ea typeface="Cambria Math" panose="02040503050406030204" pitchFamily="18" charset="0"/>
                    <a:cs typeface="Cascadia Mono" panose="020B0609020000020004" pitchFamily="49" charset="0"/>
                  </a:rPr>
                  <a:t>I think that’s about it.</a:t>
                </a:r>
              </a:p>
              <a:p>
                <a:pPr marL="0" indent="0">
                  <a:lnSpc>
                    <a:spcPct val="100000"/>
                  </a:lnSpc>
                  <a:buNone/>
                </a:pPr>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52960105-6199-2F6D-E8ED-68DFD94A6EC9}"/>
                  </a:ext>
                </a:extLst>
              </p:cNvPr>
              <p:cNvSpPr>
                <a:spLocks noGrp="1" noRot="1" noChangeAspect="1" noMove="1" noResize="1" noEditPoints="1" noAdjustHandles="1" noChangeArrowheads="1" noChangeShapeType="1" noTextEdit="1"/>
              </p:cNvSpPr>
              <p:nvPr>
                <p:ph idx="1"/>
              </p:nvPr>
            </p:nvSpPr>
            <p:spPr>
              <a:blipFill>
                <a:blip r:embed="rId3"/>
                <a:stretch>
                  <a:fillRect l="-928" t="-2101"/>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F7E2ED5E-E5BB-B6FE-6B71-84964594F46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303050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687D8-470A-E7DC-4165-A96A96C98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DF33F-5B61-B606-D88F-34F101A87908}"/>
              </a:ext>
            </a:extLst>
          </p:cNvPr>
          <p:cNvSpPr>
            <a:spLocks noGrp="1"/>
          </p:cNvSpPr>
          <p:nvPr>
            <p:ph type="title"/>
          </p:nvPr>
        </p:nvSpPr>
        <p:spPr/>
        <p:txBody>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What is NOT being covered???</a:t>
            </a:r>
          </a:p>
        </p:txBody>
      </p:sp>
      <p:sp>
        <p:nvSpPr>
          <p:cNvPr id="4" name="Text Placeholder 3">
            <a:extLst>
              <a:ext uri="{FF2B5EF4-FFF2-40B4-BE49-F238E27FC236}">
                <a16:creationId xmlns:a16="http://schemas.microsoft.com/office/drawing/2014/main" id="{E7AADF22-82E3-F49D-75E4-2C9697D74D7C}"/>
              </a:ext>
            </a:extLst>
          </p:cNvPr>
          <p:cNvSpPr>
            <a:spLocks noGrp="1"/>
          </p:cNvSpPr>
          <p:nvPr>
            <p:ph idx="1"/>
          </p:nvPr>
        </p:nvSpPr>
        <p:spPr>
          <a:xfrm>
            <a:off x="838200" y="1465006"/>
            <a:ext cx="10515600" cy="4711957"/>
          </a:xfrm>
        </p:spPr>
        <p:txBody>
          <a:bodyPr>
            <a:normAutofit/>
          </a:bodyPr>
          <a:lstStyle/>
          <a:p>
            <a:pPr marL="342900" indent="-342900">
              <a:buFont typeface="Arial" panose="020B0604020202020204" pitchFamily="34" charset="0"/>
              <a:buChar char="•"/>
            </a:pPr>
            <a:r>
              <a:rPr lang="en-CA" sz="2400" dirty="0">
                <a:latin typeface="Bahnschrift" panose="020B0502040204020203" pitchFamily="34" charset="0"/>
                <a:ea typeface="Cambria Math" panose="02040503050406030204" pitchFamily="18" charset="0"/>
                <a:cs typeface="Cascadia Code" panose="020B0609020000020004" pitchFamily="49" charset="0"/>
              </a:rPr>
              <a:t>Section 4.4: “Use of change of variables to demonstrate a random variable is a pivotal quantity (see example in Tutorial 3)</a:t>
            </a:r>
          </a:p>
          <a:p>
            <a:pPr marL="800100" lvl="1" indent="-342900"/>
            <a:r>
              <a:rPr lang="en-CA" sz="2000" dirty="0">
                <a:latin typeface="Bahnschrift" panose="020B0502040204020203" pitchFamily="34" charset="0"/>
                <a:ea typeface="Cambria Math" panose="02040503050406030204" pitchFamily="18" charset="0"/>
                <a:cs typeface="Cascadia Code" panose="020B0609020000020004" pitchFamily="49" charset="0"/>
              </a:rPr>
              <a:t>What the heck does this mean??? I don’t know. I know what a pivotal quantity is. Are they just going to ask you to use Theorems or something?</a:t>
            </a:r>
          </a:p>
          <a:p>
            <a:pPr marL="342900" indent="-342900"/>
            <a:r>
              <a:rPr lang="en-CA" sz="2400" dirty="0">
                <a:latin typeface="Bahnschrift" panose="020B0502040204020203" pitchFamily="34" charset="0"/>
                <a:ea typeface="Cambria Math" panose="02040503050406030204" pitchFamily="18" charset="0"/>
                <a:cs typeface="Cascadia Code" panose="020B0609020000020004" pitchFamily="49" charset="0"/>
              </a:rPr>
              <a:t>R code</a:t>
            </a:r>
          </a:p>
          <a:p>
            <a:pPr marL="800100" lvl="1" indent="-342900"/>
            <a:r>
              <a:rPr lang="en-CA" sz="2000" dirty="0">
                <a:latin typeface="Bahnschrift" panose="020B0502040204020203" pitchFamily="34" charset="0"/>
                <a:ea typeface="Cambria Math" panose="02040503050406030204" pitchFamily="18" charset="0"/>
                <a:cs typeface="Cascadia Code" panose="020B0609020000020004" pitchFamily="49" charset="0"/>
              </a:rPr>
              <a:t>I’ve tried throwing in some snippets here and there for calculations. But there is no section on the different types of code that might be - I took it in the Spring, see.</a:t>
            </a:r>
          </a:p>
          <a:p>
            <a:pPr marL="342900" indent="-342900"/>
            <a:r>
              <a:rPr lang="en-CA" sz="2400" dirty="0">
                <a:latin typeface="Bahnschrift" panose="020B0502040204020203" pitchFamily="34" charset="0"/>
                <a:ea typeface="Cambria Math" panose="02040503050406030204" pitchFamily="18" charset="0"/>
                <a:cs typeface="Cascadia Code" panose="020B0609020000020004" pitchFamily="49" charset="0"/>
              </a:rPr>
              <a:t>Other Content previously covered, or can be open-book-cheesed</a:t>
            </a:r>
          </a:p>
          <a:p>
            <a:pPr marL="800100" lvl="1" indent="-342900"/>
            <a:r>
              <a:rPr lang="en-CA" sz="2000" dirty="0">
                <a:latin typeface="Bahnschrift" panose="020B0502040204020203" pitchFamily="34" charset="0"/>
                <a:ea typeface="Cambria Math" panose="02040503050406030204" pitchFamily="18" charset="0"/>
                <a:cs typeface="Cascadia Code" panose="020B0609020000020004" pitchFamily="49" charset="0"/>
              </a:rPr>
              <a:t>Content from Chapters 1 and 2 that were on Midterm 1</a:t>
            </a:r>
          </a:p>
          <a:p>
            <a:pPr marL="800100" lvl="1" indent="-342900"/>
            <a:r>
              <a:rPr lang="en-CA" sz="2000" dirty="0">
                <a:latin typeface="Bahnschrift" panose="020B0502040204020203" pitchFamily="34" charset="0"/>
                <a:ea typeface="Cambria Math" panose="02040503050406030204" pitchFamily="18" charset="0"/>
                <a:cs typeface="Cascadia Code" panose="020B0609020000020004" pitchFamily="49" charset="0"/>
              </a:rPr>
              <a:t>PDFs and CDFs of distributions, including Chi-Squared and T, and STAT 230 ones</a:t>
            </a:r>
          </a:p>
          <a:p>
            <a:pPr marL="800100" lvl="1" indent="-342900"/>
            <a:endParaRPr lang="en-CA" sz="2000"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B4B6F997-E7F8-A7A5-C459-8BAAA0FE2F30}"/>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
        <p:nvSpPr>
          <p:cNvPr id="9" name="Rectangle 8">
            <a:extLst>
              <a:ext uri="{FF2B5EF4-FFF2-40B4-BE49-F238E27FC236}">
                <a16:creationId xmlns:a16="http://schemas.microsoft.com/office/drawing/2014/main" id="{3202F6E0-D311-48FA-C939-9EACCBAF5246}"/>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9802726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5C726-E1C4-6C62-B275-20DF8134A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35E825-5B64-8728-FDA2-72153B889DE2}"/>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The Likelihood Statistic</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43AB1CB-C2D1-EF3F-955E-8C08726D4CA3}"/>
                  </a:ext>
                </a:extLst>
              </p:cNvPr>
              <p:cNvSpPr>
                <a:spLocks noGrp="1"/>
              </p:cNvSpPr>
              <p:nvPr>
                <p:ph idx="1"/>
              </p:nvPr>
            </p:nvSpPr>
            <p:spPr/>
            <p:txBody>
              <a:bodyPr>
                <a:normAutofit/>
              </a:bodyPr>
              <a:lstStyle/>
              <a:p>
                <a:r>
                  <a:rPr lang="en-CA" sz="2400" dirty="0">
                    <a:latin typeface="Bahnschrift" panose="020B0502040204020203" pitchFamily="34" charset="0"/>
                    <a:cs typeface="Cascadia Mono" panose="020B0609020000020004" pitchFamily="49" charset="0"/>
                  </a:rPr>
                  <a:t>The </a:t>
                </a:r>
                <a:r>
                  <a:rPr lang="en-CA" sz="2400" b="1" dirty="0">
                    <a:latin typeface="Bahnschrift" panose="020B0502040204020203" pitchFamily="34" charset="0"/>
                    <a:cs typeface="Cascadia Mono" panose="020B0609020000020004" pitchFamily="49" charset="0"/>
                  </a:rPr>
                  <a:t>likelihood ratio statistic </a:t>
                </a:r>
                <a:r>
                  <a:rPr lang="en-CA" sz="2400" dirty="0">
                    <a:latin typeface="Bahnschrift" panose="020B0502040204020203" pitchFamily="34" charset="0"/>
                    <a:cs typeface="Cascadia Mono" panose="020B0609020000020004" pitchFamily="49" charset="0"/>
                  </a:rPr>
                  <a:t>is</a:t>
                </a:r>
                <a:r>
                  <a:rPr lang="en-CA" sz="2400" b="1" dirty="0">
                    <a:latin typeface="Bahnschrift" panose="020B0502040204020203" pitchFamily="34" charset="0"/>
                    <a:cs typeface="Cascadia Mono" panose="020B0609020000020004" pitchFamily="49" charset="0"/>
                  </a:rPr>
                  <a:t> </a:t>
                </a:r>
                <a:endParaRPr lang="en-CA" sz="2400" i="1" dirty="0">
                  <a:latin typeface="Cambria Math" panose="02040503050406030204" pitchFamily="18" charset="0"/>
                  <a:ea typeface="Cambria Math" panose="02040503050406030204" pitchFamily="18"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scadia Mono" panose="020B0609020000020004" pitchFamily="49" charset="0"/>
                        </a:rPr>
                        <m:t>Λ</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m:rPr>
                          <m:sty m:val="p"/>
                        </m:rPr>
                        <a:rPr lang="el-GR" sz="2400" i="1">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m:rPr>
                              <m:sty m:val="p"/>
                            </m:rPr>
                            <a:rPr lang="el-GR" sz="2400" b="0" i="1" smtClean="0">
                              <a:latin typeface="Cambria Math" panose="02040503050406030204" pitchFamily="18" charset="0"/>
                              <a:ea typeface="Cambria Math" panose="02040503050406030204" pitchFamily="18" charset="0"/>
                              <a:cs typeface="Cascadia Mono" panose="020B0609020000020004" pitchFamily="49" charset="0"/>
                            </a:rPr>
                            <m:t>θ</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acc>
                            <m:accPr>
                              <m: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acc>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𝑟</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latin typeface="Cambria Math" panose="02040503050406030204" pitchFamily="18" charset="0"/>
                              <a:ea typeface="Cambria Math" panose="02040503050406030204" pitchFamily="18" charset="0"/>
                              <a:cs typeface="Cascadia Mono" panose="020B0609020000020004" pitchFamily="49" charset="0"/>
                            </a:rPr>
                            <m:t>log</m:t>
                          </m:r>
                        </m:fName>
                        <m:e>
                          <m:f>
                            <m:f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Pr>
                            <m:num>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𝐿</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num>
                            <m:den>
                              <m:r>
                                <a:rPr lang="en-CA" sz="2400" b="0" i="1" smtClean="0">
                                  <a:latin typeface="Cambria Math" panose="02040503050406030204" pitchFamily="18" charset="0"/>
                                  <a:ea typeface="Cambria Math" panose="02040503050406030204" pitchFamily="18" charset="0"/>
                                  <a:cs typeface="Cascadia Mono" panose="020B0609020000020004" pitchFamily="49" charset="0"/>
                                </a:rPr>
                                <m:t>𝐿</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acc>
                                <m:accPr>
                                  <m: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den>
                          </m:f>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𝑙</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acc>
                                <m:accPr>
                                  <m:chr m:val="̃"/>
                                  <m:ctrlPr>
                                    <a:rPr lang="en-CA" sz="2400" i="1">
                                      <a:latin typeface="Cambria Math" panose="02040503050406030204" pitchFamily="18" charset="0"/>
                                      <a:ea typeface="Cambria Math" panose="02040503050406030204" pitchFamily="18" charset="0"/>
                                      <a:cs typeface="Cascadia Mono" panose="020B0609020000020004" pitchFamily="49" charset="0"/>
                                    </a:rPr>
                                  </m:ctrlPr>
                                </m:acc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acc>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𝑙</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e>
                      </m:func>
                    </m:oMath>
                  </m:oMathPara>
                </a14:m>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If </a:t>
                </a:r>
                <a14:m>
                  <m:oMath xmlns:m="http://schemas.openxmlformats.org/officeDocument/2006/math">
                    <m:r>
                      <a:rPr lang="en-CA" sz="2400" b="0" i="1" smtClean="0">
                        <a:latin typeface="Cambria Math" panose="02040503050406030204" pitchFamily="18" charset="0"/>
                        <a:cs typeface="Cascadia Mono" panose="020B0609020000020004" pitchFamily="49" charset="0"/>
                      </a:rPr>
                      <m:t>𝐿</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is based off data </a:t>
                </a:r>
                <a14:m>
                  <m:oMath xmlns:m="http://schemas.openxmlformats.org/officeDocument/2006/math">
                    <m:r>
                      <a:rPr lang="en-CA" sz="2400" b="1" i="1" smtClean="0">
                        <a:latin typeface="Cambria Math" panose="02040503050406030204" pitchFamily="18" charset="0"/>
                        <a:cs typeface="Cascadia Mono" panose="020B0609020000020004" pitchFamily="49" charset="0"/>
                      </a:rPr>
                      <m:t>𝒀</m:t>
                    </m:r>
                  </m:oMath>
                </a14:m>
                <a:r>
                  <a:rPr lang="en-CA" sz="2400" dirty="0">
                    <a:latin typeface="Bahnschrift" panose="020B0502040204020203" pitchFamily="34" charset="0"/>
                    <a:cs typeface="Cascadia Mono" panose="020B0609020000020004" pitchFamily="49" charset="0"/>
                  </a:rPr>
                  <a:t>, a random sample of size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oMath>
                </a14:m>
                <a:r>
                  <a:rPr lang="en-CA" sz="2400" dirty="0">
                    <a:latin typeface="Bahnschrift" panose="020B0502040204020203" pitchFamily="34" charset="0"/>
                    <a:cs typeface="Cascadia Mono" panose="020B0609020000020004" pitchFamily="49" charset="0"/>
                  </a:rPr>
                  <a:t>, and </a:t>
                </a:r>
                <a14:m>
                  <m:oMath xmlns:m="http://schemas.openxmlformats.org/officeDocument/2006/math">
                    <m:r>
                      <a:rPr lang="en-CA" sz="2400" i="1">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latin typeface="Bahnschrift" panose="020B0502040204020203" pitchFamily="34" charset="0"/>
                    <a:cs typeface="Cascadia Mono" panose="020B0609020000020004" pitchFamily="49" charset="0"/>
                  </a:rPr>
                  <a:t> is the true population parameter we are trying to estimate, then</a:t>
                </a:r>
              </a:p>
              <a:p>
                <a:pPr marL="0" indent="0">
                  <a:buNone/>
                </a:pPr>
                <a:endParaRPr lang="en-CA" sz="2400" i="1" dirty="0">
                  <a:latin typeface="Cambria Math" panose="02040503050406030204" pitchFamily="18" charset="0"/>
                  <a:ea typeface="Cambria Math" panose="02040503050406030204" pitchFamily="18"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sz="2400" i="1">
                          <a:latin typeface="Cambria Math" panose="02040503050406030204" pitchFamily="18" charset="0"/>
                          <a:ea typeface="Cambria Math" panose="02040503050406030204" pitchFamily="18" charset="0"/>
                          <a:cs typeface="Cascadia Mono" panose="020B0609020000020004" pitchFamily="49" charset="0"/>
                        </a:rPr>
                        <m:t>Λ</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l-GR" sz="240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sSup>
                        <m:sSupPr>
                          <m:ctrlPr>
                            <a:rPr lang="el-GR" sz="2400" i="1" smtClean="0">
                              <a:latin typeface="Cambria Math" panose="02040503050406030204" pitchFamily="18" charset="0"/>
                              <a:ea typeface="Cambria Math" panose="02040503050406030204" pitchFamily="18" charset="0"/>
                              <a:cs typeface="Cascadia Mono" panose="020B0609020000020004" pitchFamily="49" charset="0"/>
                            </a:rPr>
                          </m:ctrlPr>
                        </m:sSupPr>
                        <m:e>
                          <m:r>
                            <a:rPr lang="el-GR" sz="2400" i="1" smtClean="0">
                              <a:latin typeface="Cambria Math" panose="02040503050406030204" pitchFamily="18" charset="0"/>
                              <a:ea typeface="Cambria Math" panose="02040503050406030204" pitchFamily="18" charset="0"/>
                              <a:cs typeface="Cascadia Mono"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sup>
                      </m:sSup>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1</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𝑎𝑠</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𝑛</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 </m:t>
                      </m:r>
                    </m:oMath>
                  </m:oMathPara>
                </a14:m>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Basically, we can use it as an </a:t>
                </a:r>
                <a:r>
                  <a:rPr lang="en-CA" sz="2400" b="1" dirty="0">
                    <a:latin typeface="Bahnschrift" panose="020B0502040204020203" pitchFamily="34" charset="0"/>
                    <a:cs typeface="Cascadia Mono" panose="020B0609020000020004" pitchFamily="49" charset="0"/>
                  </a:rPr>
                  <a:t>approximate pivotal quantity</a:t>
                </a:r>
                <a:r>
                  <a:rPr lang="en-CA" sz="2400" dirty="0">
                    <a:latin typeface="Bahnschrift" panose="020B0502040204020203" pitchFamily="34" charset="0"/>
                    <a:cs typeface="Cascadia Mono" panose="020B0609020000020004" pitchFamily="49" charset="0"/>
                  </a:rPr>
                  <a:t>!</a:t>
                </a:r>
              </a:p>
              <a:p>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543AB1CB-C2D1-EF3F-955E-8C08726D4CA3}"/>
                  </a:ext>
                </a:extLst>
              </p:cNvPr>
              <p:cNvSpPr>
                <a:spLocks noGrp="1" noRot="1" noChangeAspect="1" noMove="1" noResize="1" noEditPoints="1" noAdjustHandles="1" noChangeArrowheads="1" noChangeShapeType="1" noTextEdit="1"/>
              </p:cNvSpPr>
              <p:nvPr>
                <p:ph idx="1"/>
              </p:nvPr>
            </p:nvSpPr>
            <p:spPr>
              <a:blipFill>
                <a:blip r:embed="rId2"/>
                <a:stretch>
                  <a:fillRect l="-928" t="-2381" b="-7143"/>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5367CDCF-B687-513B-4ACD-A7BFF63E2D55}"/>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869760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824F7-29D6-78F4-7E5E-25484D930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97FE22-2252-8AF1-B2A5-C4F4F4D91608}"/>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Likelihood-Based Confidence Intervals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AC5D2F6-8D6C-8121-D0C8-2F6702371985}"/>
                  </a:ext>
                </a:extLst>
              </p:cNvPr>
              <p:cNvSpPr>
                <a:spLocks noGrp="1"/>
              </p:cNvSpPr>
              <p:nvPr>
                <p:ph idx="1"/>
              </p:nvPr>
            </p:nvSpPr>
            <p:spPr>
              <a:xfrm>
                <a:off x="838200" y="1825625"/>
                <a:ext cx="10515600" cy="4476852"/>
              </a:xfrm>
            </p:spPr>
            <p:txBody>
              <a:bodyPr>
                <a:normAutofit/>
              </a:bodyPr>
              <a:lstStyle/>
              <a:p>
                <a:r>
                  <a:rPr lang="en-CA" dirty="0">
                    <a:latin typeface="Bahnschrift" panose="020B0502040204020203" pitchFamily="34" charset="0"/>
                    <a:cs typeface="Cascadia Mono" panose="020B0609020000020004" pitchFamily="49" charset="0"/>
                  </a:rPr>
                  <a:t>Consider a </a:t>
                </a:r>
                <a14:m>
                  <m:oMath xmlns:m="http://schemas.openxmlformats.org/officeDocument/2006/math">
                    <m:r>
                      <a:rPr lang="en-CA" b="0" i="1" smtClean="0">
                        <a:latin typeface="Cambria Math" panose="02040503050406030204" pitchFamily="18" charset="0"/>
                        <a:cs typeface="Cascadia Mono" panose="020B0609020000020004" pitchFamily="49" charset="0"/>
                      </a:rPr>
                      <m:t>100</m:t>
                    </m:r>
                    <m:r>
                      <a:rPr lang="en-CA" b="0" i="1" smtClean="0">
                        <a:latin typeface="Cambria Math" panose="02040503050406030204" pitchFamily="18" charset="0"/>
                        <a:cs typeface="Cascadia Mono" panose="020B0609020000020004" pitchFamily="49" charset="0"/>
                      </a:rPr>
                      <m:t>𝑝</m:t>
                    </m:r>
                    <m:r>
                      <a:rPr lang="en-CA" b="0" i="1" smtClean="0">
                        <a:latin typeface="Cambria Math" panose="02040503050406030204" pitchFamily="18" charset="0"/>
                        <a:cs typeface="Cascadia Mono" panose="020B0609020000020004" pitchFamily="49" charset="0"/>
                      </a:rPr>
                      <m:t>%</m:t>
                    </m:r>
                  </m:oMath>
                </a14:m>
                <a:r>
                  <a:rPr lang="en-CA" dirty="0">
                    <a:latin typeface="Bahnschrift" panose="020B0502040204020203" pitchFamily="34" charset="0"/>
                    <a:cs typeface="Cascadia Mono" panose="020B0609020000020004" pitchFamily="49" charset="0"/>
                  </a:rPr>
                  <a:t> likelihood interval. Let’s write this as a CI:</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Note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𝑅</m:t>
                    </m:r>
                    <m:d>
                      <m:dPr>
                        <m:ctrlPr>
                          <a:rPr lang="en-CA" sz="2400" b="0" i="1" smtClean="0">
                            <a:latin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𝑟</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𝑝</m:t>
                        </m:r>
                      </m:e>
                    </m:func>
                  </m:oMath>
                </a14:m>
                <a:r>
                  <a:rPr lang="en-CA" sz="2400" dirty="0">
                    <a:latin typeface="Bahnschrift" panose="020B0502040204020203" pitchFamily="34" charset="0"/>
                    <a:cs typeface="Cascadia Mono" panose="020B0609020000020004" pitchFamily="49" charset="0"/>
                  </a:rPr>
                  <a:t>. Thus, this is approx.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scadia Mono" panose="020B0609020000020004" pitchFamily="49" charset="0"/>
                      </a:rPr>
                      <m:t>Λ</m:t>
                    </m:r>
                    <m:r>
                      <a:rPr lang="el-GR" sz="2400" i="1" smtClean="0">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𝑝</m:t>
                        </m:r>
                      </m:e>
                    </m:func>
                  </m:oMath>
                </a14:m>
                <a:endParaRPr lang="en-CA" sz="2400" b="0" dirty="0">
                  <a:latin typeface="Bahnschrift" panose="020B0502040204020203" pitchFamily="34" charset="0"/>
                  <a:ea typeface="Cambria Math" panose="02040503050406030204" pitchFamily="18"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Forcing this to be a CI. Set the interval to be the same. What confidence coefficient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𝑞</m:t>
                    </m:r>
                  </m:oMath>
                </a14:m>
                <a:r>
                  <a:rPr lang="en-CA" sz="2400" dirty="0">
                    <a:latin typeface="Bahnschrift" panose="020B0502040204020203" pitchFamily="34" charset="0"/>
                    <a:cs typeface="Cascadia Mono" panose="020B0609020000020004" pitchFamily="49" charset="0"/>
                  </a:rPr>
                  <a:t> would have generated it? Well, we would have that:</a:t>
                </a:r>
              </a:p>
              <a:p>
                <a:pPr marL="0" indent="0">
                  <a:buNone/>
                </a:pPr>
                <a:endParaRPr lang="en-CA" sz="2400" dirty="0">
                  <a:latin typeface="Bahnschrift" panose="020B0502040204020203" pitchFamily="34" charset="0"/>
                  <a:cs typeface="Cascadia Mono" panose="020B0609020000020004" pitchFamily="49" charset="0"/>
                </a:endParaRPr>
              </a:p>
              <a:p>
                <a:pPr marL="0" indent="0">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𝑞</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cs typeface="Cascadia Mono" panose="020B0609020000020004" pitchFamily="49" charset="0"/>
                        </a:rPr>
                        <m:t>(</m:t>
                      </m:r>
                      <m:r>
                        <m:rPr>
                          <m:sty m:val="p"/>
                        </m:rPr>
                        <a:rPr lang="el-GR" sz="2400" i="1">
                          <a:latin typeface="Cambria Math" panose="02040503050406030204" pitchFamily="18" charset="0"/>
                          <a:ea typeface="Cambria Math" panose="02040503050406030204" pitchFamily="18" charset="0"/>
                          <a:cs typeface="Cascadia Mono" panose="020B0609020000020004" pitchFamily="49" charset="0"/>
                        </a:rPr>
                        <m:t>Λ</m:t>
                      </m:r>
                      <m:r>
                        <a:rPr lang="el-GR" sz="2400" i="1">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i="1">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i="1">
                              <a:latin typeface="Cambria Math" panose="02040503050406030204" pitchFamily="18" charset="0"/>
                              <a:ea typeface="Cambria Math" panose="02040503050406030204" pitchFamily="18" charset="0"/>
                              <a:cs typeface="Cascadia Mono" panose="020B0609020000020004" pitchFamily="49" charset="0"/>
                            </a:rPr>
                            <m:t>𝑝</m:t>
                          </m:r>
                        </m:e>
                      </m:func>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m:oMathPara>
                </a14:m>
                <a:endParaRPr lang="en-CA" sz="2400" dirty="0">
                  <a:latin typeface="Bahnschrift" panose="020B0502040204020203" pitchFamily="34" charset="0"/>
                  <a:cs typeface="Cascadia Mono" panose="020B0609020000020004" pitchFamily="49" charset="0"/>
                </a:endParaRPr>
              </a:p>
              <a:p>
                <a:pPr marL="457200" indent="-457200">
                  <a:buFont typeface="+mj-lt"/>
                  <a:buAutoNum type="arabicPeriod" startAt="3"/>
                </a:pPr>
                <a:r>
                  <a:rPr lang="en-CA" sz="2400" dirty="0">
                    <a:latin typeface="Bahnschrift" panose="020B0502040204020203" pitchFamily="34" charset="0"/>
                    <a:cs typeface="Cascadia Mono" panose="020B0609020000020004" pitchFamily="49" charset="0"/>
                  </a:rPr>
                  <a:t>Simplify:</a:t>
                </a:r>
              </a:p>
              <a:p>
                <a:pPr marL="0" indent="0">
                  <a:lnSpc>
                    <a:spcPct val="1000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𝑃</m:t>
                      </m:r>
                      <m:d>
                        <m:dPr>
                          <m:ctrlPr>
                            <a:rPr lang="en-CA" sz="2400" b="0" i="1" smtClean="0">
                              <a:latin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cs typeface="Cascadia Mono" panose="020B0609020000020004" pitchFamily="49" charset="0"/>
                            </a:rPr>
                            <m:t>𝑊</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𝑝</m:t>
                              </m:r>
                            </m:e>
                          </m:func>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sSup>
                            <m:sSup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𝑍</m:t>
                              </m:r>
                            </m:e>
                            <m: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sup>
                          </m:sSup>
                          <m:r>
                            <a:rPr lang="en-CA" sz="2400" i="1">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i="1">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i="1">
                                  <a:latin typeface="Cambria Math" panose="02040503050406030204" pitchFamily="18" charset="0"/>
                                  <a:ea typeface="Cambria Math" panose="02040503050406030204" pitchFamily="18" charset="0"/>
                                  <a:cs typeface="Cascadia Mono" panose="020B0609020000020004" pitchFamily="49" charset="0"/>
                                </a:rPr>
                                <m:t>𝑝</m:t>
                              </m:r>
                            </m:e>
                          </m:func>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d>
                        <m:dPr>
                          <m:begChr m:val="|"/>
                          <m:endChr m:val="|"/>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𝑍</m:t>
                          </m:r>
                        </m:e>
                      </m:d>
                      <m:r>
                        <a:rPr lang="en-CA" sz="2400" i="1">
                          <a:latin typeface="Cambria Math" panose="02040503050406030204" pitchFamily="18" charset="0"/>
                          <a:ea typeface="Cambria Math" panose="02040503050406030204" pitchFamily="18" charset="0"/>
                          <a:cs typeface="Cascadia Mono" panose="020B0609020000020004" pitchFamily="49" charset="0"/>
                        </a:rPr>
                        <m:t>≤</m:t>
                      </m:r>
                      <m:rad>
                        <m:radPr>
                          <m:degHide m:val="on"/>
                          <m:ctrlPr>
                            <a:rPr lang="en-CA" sz="2400" i="1" smtClean="0">
                              <a:latin typeface="Cambria Math" panose="02040503050406030204" pitchFamily="18" charset="0"/>
                              <a:ea typeface="Cambria Math" panose="02040503050406030204" pitchFamily="18" charset="0"/>
                              <a:cs typeface="Cascadia Mono" panose="020B0609020000020004" pitchFamily="49" charset="0"/>
                            </a:rPr>
                          </m:ctrlPr>
                        </m:radPr>
                        <m:deg/>
                        <m:e>
                          <m:r>
                            <a:rPr lang="en-CA" sz="2400" i="1">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i="1">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i="1">
                                  <a:latin typeface="Cambria Math" panose="02040503050406030204" pitchFamily="18" charset="0"/>
                                  <a:ea typeface="Cambria Math" panose="02040503050406030204" pitchFamily="18" charset="0"/>
                                  <a:cs typeface="Cascadia Mono" panose="020B0609020000020004" pitchFamily="49" charset="0"/>
                                </a:rPr>
                                <m:t>𝑝</m:t>
                              </m:r>
                            </m:e>
                          </m:func>
                        </m:e>
                      </m:ra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m:oMathPara>
                </a14:m>
                <a:endParaRPr lang="en-CA" sz="2400" dirty="0">
                  <a:latin typeface="Bahnschrift" panose="020B0502040204020203" pitchFamily="34" charset="0"/>
                  <a:cs typeface="Cascadia Mono" panose="020B0609020000020004" pitchFamily="49"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cs typeface="Cascadia Mono" panose="020B0609020000020004" pitchFamily="49" charset="0"/>
                        </a:rPr>
                        <m:t>𝑞</m:t>
                      </m:r>
                      <m:r>
                        <a:rPr lang="en-CA" sz="2400" b="0" i="1" smtClean="0">
                          <a:latin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cs typeface="Cascadia Mono" panose="020B0609020000020004" pitchFamily="49" charset="0"/>
                        </a:rPr>
                        <m:t>𝑃</m:t>
                      </m:r>
                      <m:d>
                        <m:dPr>
                          <m:ctrlPr>
                            <a:rPr lang="en-CA" sz="2400" b="0" i="1" smtClean="0">
                              <a:latin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cs typeface="Cascadia Mono" panose="020B0609020000020004" pitchFamily="49" charset="0"/>
                            </a:rPr>
                            <m:t>𝑍</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ad>
                            <m:radPr>
                              <m:degHide m:val="on"/>
                              <m:ctrlPr>
                                <a:rPr lang="en-CA" sz="2400" i="1">
                                  <a:latin typeface="Cambria Math" panose="02040503050406030204" pitchFamily="18" charset="0"/>
                                  <a:ea typeface="Cambria Math" panose="02040503050406030204" pitchFamily="18" charset="0"/>
                                  <a:cs typeface="Cascadia Mono" panose="020B0609020000020004" pitchFamily="49" charset="0"/>
                                </a:rPr>
                              </m:ctrlPr>
                            </m:radPr>
                            <m:deg/>
                            <m:e>
                              <m:r>
                                <a:rPr lang="en-CA" sz="2400" i="1">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i="1">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i="1">
                                      <a:latin typeface="Cambria Math" panose="02040503050406030204" pitchFamily="18" charset="0"/>
                                      <a:ea typeface="Cambria Math" panose="02040503050406030204" pitchFamily="18" charset="0"/>
                                      <a:cs typeface="Cascadia Mono" panose="020B0609020000020004" pitchFamily="49" charset="0"/>
                                    </a:rPr>
                                    <m:t>𝑝</m:t>
                                  </m:r>
                                </m:e>
                              </m:func>
                            </m:e>
                          </m:rad>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−1</m:t>
                      </m:r>
                    </m:oMath>
                  </m:oMathPara>
                </a14:m>
                <a:endParaRPr lang="en-CA" sz="2400" dirty="0">
                  <a:latin typeface="Bahnschrift" panose="020B0502040204020203" pitchFamily="34" charset="0"/>
                  <a:cs typeface="Cascadia Mono" panose="020B0609020000020004" pitchFamily="49" charset="0"/>
                </a:endParaRPr>
              </a:p>
              <a:p>
                <a:pPr marL="457200" indent="-457200">
                  <a:lnSpc>
                    <a:spcPct val="100000"/>
                  </a:lnSpc>
                  <a:buFont typeface="+mj-lt"/>
                  <a:buAutoNum type="arabicPeriod" startAt="4"/>
                </a:pPr>
                <a:r>
                  <a:rPr lang="en-CA" sz="2400" dirty="0">
                    <a:latin typeface="Bahnschrift" panose="020B0502040204020203" pitchFamily="34" charset="0"/>
                    <a:cs typeface="Cascadia Mono" panose="020B0609020000020004" pitchFamily="49" charset="0"/>
                  </a:rPr>
                  <a:t>Thus, the </a:t>
                </a:r>
                <a14:m>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likelihood interval is a </a:t>
                </a:r>
                <a14:m>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𝑞</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confidence interval.</a:t>
                </a:r>
              </a:p>
              <a:p>
                <a:endParaRPr lang="en-CA" sz="2400" dirty="0">
                  <a:latin typeface="Bahnschrift" panose="020B0502040204020203" pitchFamily="34" charset="0"/>
                  <a:cs typeface="Cascadia Mono" panose="020B0609020000020004" pitchFamily="49" charset="0"/>
                </a:endParaRPr>
              </a:p>
            </p:txBody>
          </p:sp>
        </mc:Choice>
        <mc:Fallback xmlns="">
          <p:sp>
            <p:nvSpPr>
              <p:cNvPr id="7" name="Content Placeholder 6">
                <a:extLst>
                  <a:ext uri="{FF2B5EF4-FFF2-40B4-BE49-F238E27FC236}">
                    <a16:creationId xmlns:a16="http://schemas.microsoft.com/office/drawing/2014/main" id="{2AC5D2F6-8D6C-8121-D0C8-2F6702371985}"/>
                  </a:ext>
                </a:extLst>
              </p:cNvPr>
              <p:cNvSpPr>
                <a:spLocks noGrp="1" noRot="1" noChangeAspect="1" noMove="1" noResize="1" noEditPoints="1" noAdjustHandles="1" noChangeArrowheads="1" noChangeShapeType="1" noTextEdit="1"/>
              </p:cNvSpPr>
              <p:nvPr>
                <p:ph idx="1"/>
              </p:nvPr>
            </p:nvSpPr>
            <p:spPr>
              <a:xfrm>
                <a:off x="838200" y="1825625"/>
                <a:ext cx="10515600" cy="4476852"/>
              </a:xfrm>
              <a:blipFill>
                <a:blip r:embed="rId2"/>
                <a:stretch>
                  <a:fillRect l="-1043" t="-2585" r="-116" b="-10068"/>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52924460-7713-510D-D146-A9117CBA8F95}"/>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2779860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E2E3-945B-B47C-E0EC-27349A28B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1FBFC-72D0-99E7-10A0-B4FC117F9A6A}"/>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Likelihood-Based Confidence Intervals</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DE55E3C3-6245-49CD-A5F0-0ABE0BB4607B}"/>
                  </a:ext>
                </a:extLst>
              </p:cNvPr>
              <p:cNvSpPr>
                <a:spLocks noGrp="1"/>
              </p:cNvSpPr>
              <p:nvPr>
                <p:ph idx="1"/>
              </p:nvPr>
            </p:nvSpPr>
            <p:spPr>
              <a:xfrm>
                <a:off x="838200" y="1569986"/>
                <a:ext cx="10515600" cy="4476852"/>
              </a:xfrm>
            </p:spPr>
            <p:txBody>
              <a:bodyPr>
                <a:normAutofit/>
              </a:bodyPr>
              <a:lstStyle/>
              <a:p>
                <a:r>
                  <a:rPr lang="en-CA" dirty="0">
                    <a:latin typeface="Bahnschrift" panose="020B0502040204020203" pitchFamily="34" charset="0"/>
                    <a:cs typeface="Cascadia Mono" panose="020B0609020000020004" pitchFamily="49" charset="0"/>
                  </a:rPr>
                  <a:t>Consider a </a:t>
                </a:r>
                <a14:m>
                  <m:oMath xmlns:m="http://schemas.openxmlformats.org/officeDocument/2006/math">
                    <m:r>
                      <a:rPr lang="en-CA" b="0" i="1" smtClean="0">
                        <a:latin typeface="Cambria Math" panose="02040503050406030204" pitchFamily="18" charset="0"/>
                        <a:cs typeface="Cascadia Mono" panose="020B0609020000020004" pitchFamily="49" charset="0"/>
                      </a:rPr>
                      <m:t>100</m:t>
                    </m:r>
                    <m:r>
                      <a:rPr lang="en-CA" b="0" i="1" smtClean="0">
                        <a:latin typeface="Cambria Math" panose="02040503050406030204" pitchFamily="18" charset="0"/>
                        <a:cs typeface="Cascadia Mono" panose="020B0609020000020004" pitchFamily="49" charset="0"/>
                      </a:rPr>
                      <m:t>𝑝</m:t>
                    </m:r>
                    <m:r>
                      <a:rPr lang="en-CA" b="0" i="1" smtClean="0">
                        <a:latin typeface="Cambria Math" panose="02040503050406030204" pitchFamily="18" charset="0"/>
                        <a:cs typeface="Cascadia Mono" panose="020B0609020000020004" pitchFamily="49" charset="0"/>
                      </a:rPr>
                      <m:t>%</m:t>
                    </m:r>
                  </m:oMath>
                </a14:m>
                <a:r>
                  <a:rPr lang="en-CA" dirty="0">
                    <a:latin typeface="Bahnschrift" panose="020B0502040204020203" pitchFamily="34" charset="0"/>
                    <a:cs typeface="Cascadia Mono" panose="020B0609020000020004" pitchFamily="49" charset="0"/>
                  </a:rPr>
                  <a:t> confidence interval. Let’s write this as a LI:</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By the confidence coefficient, lets force it to be a probability statement in terms of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scadia Mono" panose="020B0609020000020004" pitchFamily="49" charset="0"/>
                      </a:rPr>
                      <m:t>Λ</m:t>
                    </m:r>
                  </m:oMath>
                </a14:m>
                <a:r>
                  <a:rPr lang="en-CA" sz="2400" dirty="0">
                    <a:latin typeface="Bahnschrift" panose="020B0502040204020203" pitchFamily="34" charset="0"/>
                    <a:cs typeface="Cascadia Mono" panose="020B0609020000020004" pitchFamily="49" charset="0"/>
                  </a:rPr>
                  <a:t>: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cs typeface="Cascadia Mono" panose="020B0609020000020004" pitchFamily="49" charset="0"/>
                      </a:rPr>
                      <m:t>𝑊</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𝑐</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for some value of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𝑐</m:t>
                    </m:r>
                  </m:oMath>
                </a14:m>
                <a:r>
                  <a:rPr lang="en-CA" sz="2400" dirty="0">
                    <a:latin typeface="Bahnschrift" panose="020B0502040204020203" pitchFamily="34" charset="0"/>
                    <a:cs typeface="Cascadia Mono" panose="020B0609020000020004" pitchFamily="49" charset="0"/>
                  </a:rPr>
                  <a:t>,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𝑊</m:t>
                    </m:r>
                    <m:r>
                      <a:rPr lang="en-CA" sz="2400" b="0" i="1" smtClean="0">
                        <a:latin typeface="Cambria Math" panose="02040503050406030204" pitchFamily="18" charset="0"/>
                        <a:cs typeface="Cascadia Mono" panose="020B0609020000020004" pitchFamily="49" charset="0"/>
                      </a:rPr>
                      <m:t> ~ </m:t>
                    </m:r>
                    <m:sSup>
                      <m:sSup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sup>
                    </m:s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(1)</m:t>
                    </m:r>
                  </m:oMath>
                </a14:m>
                <a:endParaRPr lang="en-CA" sz="2400" dirty="0">
                  <a:latin typeface="Bahnschrift" panose="020B0502040204020203" pitchFamily="34"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Now,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𝑃</m:t>
                    </m:r>
                    <m:d>
                      <m:dPr>
                        <m:ctrlPr>
                          <a:rPr lang="en-CA" sz="2400" b="0" i="1" smtClean="0">
                            <a:latin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cs typeface="Cascadia Mono" panose="020B0609020000020004" pitchFamily="49" charset="0"/>
                          </a:rPr>
                          <m:t>𝑊</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𝑐</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cs typeface="Cascadia Mono" panose="020B0609020000020004" pitchFamily="49" charset="0"/>
                      </a:rPr>
                      <m:t>𝑃</m:t>
                    </m:r>
                    <m:d>
                      <m:dPr>
                        <m:ctrlPr>
                          <a:rPr lang="en-CA" sz="2400" i="1">
                            <a:latin typeface="Cambria Math" panose="02040503050406030204" pitchFamily="18" charset="0"/>
                            <a:cs typeface="Cascadia Mono" panose="020B0609020000020004" pitchFamily="49" charset="0"/>
                          </a:rPr>
                        </m:ctrlPr>
                      </m:dPr>
                      <m:e>
                        <m:r>
                          <m:rPr>
                            <m:sty m:val="p"/>
                          </m:rPr>
                          <a:rPr lang="el-GR" sz="2400" i="1">
                            <a:latin typeface="Cambria Math" panose="02040503050406030204" pitchFamily="18" charset="0"/>
                            <a:ea typeface="Cambria Math" panose="02040503050406030204" pitchFamily="18" charset="0"/>
                            <a:cs typeface="Cascadia Mono" panose="020B0609020000020004" pitchFamily="49" charset="0"/>
                          </a:rPr>
                          <m:t>Λ</m:t>
                        </m:r>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𝑐</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𝑅</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d>
                          </m:e>
                        </m:func>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𝑐</m:t>
                        </m:r>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𝑅</m:t>
                    </m:r>
                    <m:d>
                      <m:dPr>
                        <m:ctrlPr>
                          <a:rPr lang="en-CA" sz="2400" i="1">
                            <a:latin typeface="Cambria Math" panose="02040503050406030204" pitchFamily="18" charset="0"/>
                            <a:ea typeface="Cambria Math" panose="02040503050406030204" pitchFamily="18" charset="0"/>
                            <a:cs typeface="Cascadia Mono" panose="020B0609020000020004" pitchFamily="49" charset="0"/>
                          </a:rPr>
                        </m:ctrlPr>
                      </m:d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d>
                    <m:r>
                      <a:rPr lang="en-CA" sz="2400" i="1" smtClean="0">
                        <a:latin typeface="Cambria Math" panose="02040503050406030204" pitchFamily="18" charset="0"/>
                        <a:ea typeface="Cambria Math" panose="02040503050406030204" pitchFamily="18" charset="0"/>
                        <a:cs typeface="Cascadia Mono" panose="020B0609020000020004" pitchFamily="49" charset="0"/>
                      </a:rPr>
                      <m:t>≥</m:t>
                    </m:r>
                    <m:sSup>
                      <m:sSupPr>
                        <m:ctrlPr>
                          <a:rPr lang="en-CA" sz="2400" i="1" smtClean="0">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𝑒</m:t>
                        </m:r>
                      </m:e>
                      <m:sup>
                        <m:f>
                          <m:fPr>
                            <m:type m:val="skw"/>
                            <m:ctrlPr>
                              <a:rPr lang="en-CA" sz="2400" i="1">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𝑐</m:t>
                            </m:r>
                          </m:num>
                          <m:den>
                            <m:r>
                              <a:rPr lang="en-CA" sz="2400" i="1">
                                <a:latin typeface="Cambria Math" panose="02040503050406030204" pitchFamily="18" charset="0"/>
                                <a:ea typeface="Cambria Math" panose="02040503050406030204" pitchFamily="18" charset="0"/>
                                <a:cs typeface="Cascadia Mono" panose="020B0609020000020004" pitchFamily="49" charset="0"/>
                              </a:rPr>
                              <m:t>2</m:t>
                            </m:r>
                          </m:den>
                        </m:f>
                      </m:sup>
                    </m:s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endParaRPr lang="en-CA" sz="2400" dirty="0">
                  <a:latin typeface="Bahnschrift" panose="020B0502040204020203" pitchFamily="34"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The innards of the probability definition define the range of the CI, thus the confidence interval is equivalent to the set </a:t>
                </a:r>
                <a14:m>
                  <m:oMath xmlns:m="http://schemas.openxmlformats.org/officeDocument/2006/math">
                    <m:d>
                      <m:dPr>
                        <m:begChr m:val="{"/>
                        <m:endChr m:val="}"/>
                        <m:ctrlPr>
                          <a:rPr lang="en-CA" sz="2400" i="1" smtClean="0">
                            <a:latin typeface="Cambria Math" panose="02040503050406030204" pitchFamily="18" charset="0"/>
                            <a:cs typeface="Cascadia Mono" panose="020B0609020000020004" pitchFamily="49" charset="0"/>
                          </a:rPr>
                        </m:ctrlPr>
                      </m:d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𝑅</m:t>
                        </m:r>
                        <m:d>
                          <m:dPr>
                            <m:ctrlPr>
                              <a:rPr lang="en-CA" sz="2400" i="1">
                                <a:latin typeface="Cambria Math" panose="02040503050406030204" pitchFamily="18" charset="0"/>
                                <a:ea typeface="Cambria Math" panose="02040503050406030204" pitchFamily="18" charset="0"/>
                                <a:cs typeface="Cascadia Mono" panose="020B0609020000020004" pitchFamily="49" charset="0"/>
                              </a:rPr>
                            </m:ctrlPr>
                          </m:d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d>
                        <m:r>
                          <a:rPr lang="en-CA" sz="2400" i="1">
                            <a:latin typeface="Cambria Math" panose="02040503050406030204" pitchFamily="18" charset="0"/>
                            <a:ea typeface="Cambria Math" panose="02040503050406030204" pitchFamily="18" charset="0"/>
                            <a:cs typeface="Cascadia Mono" panose="020B0609020000020004" pitchFamily="49" charset="0"/>
                          </a:rPr>
                          <m:t>≥</m:t>
                        </m:r>
                        <m:sSup>
                          <m:sSupPr>
                            <m:ctrlPr>
                              <a:rPr lang="en-CA" sz="2400" i="1">
                                <a:latin typeface="Cambria Math" panose="02040503050406030204" pitchFamily="18" charset="0"/>
                                <a:ea typeface="Cambria Math" panose="02040503050406030204" pitchFamily="18" charset="0"/>
                                <a:cs typeface="Cascadia Mono" panose="020B0609020000020004" pitchFamily="49" charset="0"/>
                              </a:rPr>
                            </m:ctrlPr>
                          </m:sSupPr>
                          <m:e>
                            <m:r>
                              <a:rPr lang="en-CA" sz="2400" i="1">
                                <a:latin typeface="Cambria Math" panose="02040503050406030204" pitchFamily="18" charset="0"/>
                                <a:ea typeface="Cambria Math" panose="02040503050406030204" pitchFamily="18" charset="0"/>
                                <a:cs typeface="Cascadia Mono" panose="020B0609020000020004" pitchFamily="49" charset="0"/>
                              </a:rPr>
                              <m:t>𝑒</m:t>
                            </m:r>
                          </m:e>
                          <m:sup>
                            <m:f>
                              <m:fPr>
                                <m:type m:val="skw"/>
                                <m:ctrlPr>
                                  <a:rPr lang="en-CA" sz="2400" i="1">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𝑐</m:t>
                                </m:r>
                              </m:num>
                              <m:den>
                                <m:r>
                                  <a:rPr lang="en-CA" sz="2400" i="1">
                                    <a:latin typeface="Cambria Math" panose="02040503050406030204" pitchFamily="18" charset="0"/>
                                    <a:ea typeface="Cambria Math" panose="02040503050406030204" pitchFamily="18" charset="0"/>
                                    <a:cs typeface="Cascadia Mono" panose="020B0609020000020004" pitchFamily="49" charset="0"/>
                                  </a:rPr>
                                  <m:t>2</m:t>
                                </m:r>
                              </m:den>
                            </m:f>
                          </m:sup>
                        </m:sSup>
                      </m:e>
                    </m:d>
                  </m:oMath>
                </a14:m>
                <a:endParaRPr lang="en-CA" sz="2400" dirty="0">
                  <a:latin typeface="Bahnschrift" panose="020B0502040204020203" pitchFamily="34"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Thus, a </a:t>
                </a:r>
                <a14:m>
                  <m:oMath xmlns:m="http://schemas.openxmlformats.org/officeDocument/2006/math">
                    <m:r>
                      <a:rPr lang="en-CA" sz="2400" b="0" i="1" smtClean="0">
                        <a:latin typeface="Cambria Math" panose="02040503050406030204" pitchFamily="18" charset="0"/>
                        <a:cs typeface="Cascadia Mono" panose="020B0609020000020004" pitchFamily="49" charset="0"/>
                      </a:rPr>
                      <m:t>100</m:t>
                    </m:r>
                    <m:r>
                      <a:rPr lang="en-CA" sz="2400" b="0" i="1" smtClean="0">
                        <a:latin typeface="Cambria Math" panose="02040503050406030204" pitchFamily="18" charset="0"/>
                        <a:cs typeface="Cascadia Mono" panose="020B0609020000020004" pitchFamily="49" charset="0"/>
                      </a:rPr>
                      <m:t>𝑝</m:t>
                    </m:r>
                    <m:r>
                      <a:rPr lang="en-CA" sz="2400" b="0" i="1" smtClean="0">
                        <a:latin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confidence interval is equivalent to a </a:t>
                </a:r>
                <a14:m>
                  <m:oMath xmlns:m="http://schemas.openxmlformats.org/officeDocument/2006/math">
                    <m:r>
                      <a:rPr lang="en-CA" sz="2400" b="0" i="0" smtClean="0">
                        <a:latin typeface="Cambria Math" panose="02040503050406030204" pitchFamily="18" charset="0"/>
                        <a:ea typeface="Cambria Math" panose="02040503050406030204" pitchFamily="18" charset="0"/>
                        <a:cs typeface="Cascadia Mono" panose="020B0609020000020004" pitchFamily="49" charset="0"/>
                      </a:rPr>
                      <m:t>100</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sSup>
                          <m:sSupPr>
                            <m:ctrlPr>
                              <a:rPr lang="en-CA" sz="2400" i="1">
                                <a:latin typeface="Cambria Math" panose="02040503050406030204" pitchFamily="18" charset="0"/>
                                <a:ea typeface="Cambria Math" panose="02040503050406030204" pitchFamily="18" charset="0"/>
                                <a:cs typeface="Cascadia Mono" panose="020B0609020000020004" pitchFamily="49" charset="0"/>
                              </a:rPr>
                            </m:ctrlPr>
                          </m:sSupPr>
                          <m:e>
                            <m:r>
                              <a:rPr lang="en-CA" sz="2400" i="1">
                                <a:latin typeface="Cambria Math" panose="02040503050406030204" pitchFamily="18" charset="0"/>
                                <a:ea typeface="Cambria Math" panose="02040503050406030204" pitchFamily="18" charset="0"/>
                                <a:cs typeface="Cascadia Mono" panose="020B0609020000020004" pitchFamily="49" charset="0"/>
                              </a:rPr>
                              <m:t>𝑒</m:t>
                            </m:r>
                          </m:e>
                          <m:sup>
                            <m:f>
                              <m:fPr>
                                <m:type m:val="skw"/>
                                <m:ctrlPr>
                                  <a:rPr lang="en-CA" sz="2400" i="1">
                                    <a:latin typeface="Cambria Math" panose="02040503050406030204" pitchFamily="18" charset="0"/>
                                    <a:ea typeface="Cambria Math" panose="02040503050406030204" pitchFamily="18" charset="0"/>
                                    <a:cs typeface="Cascadia Mono" panose="020B0609020000020004" pitchFamily="49" charset="0"/>
                                  </a:rPr>
                                </m:ctrlPr>
                              </m:fPr>
                              <m:num>
                                <m:r>
                                  <a:rPr lang="en-CA" sz="2400" i="1">
                                    <a:latin typeface="Cambria Math" panose="02040503050406030204" pitchFamily="18" charset="0"/>
                                    <a:ea typeface="Cambria Math" panose="02040503050406030204" pitchFamily="18" charset="0"/>
                                    <a:cs typeface="Cascadia Mono" panose="020B0609020000020004" pitchFamily="49" charset="0"/>
                                  </a:rPr>
                                  <m:t>−</m:t>
                                </m:r>
                                <m:r>
                                  <a:rPr lang="en-CA" sz="2400" i="1">
                                    <a:latin typeface="Cambria Math" panose="02040503050406030204" pitchFamily="18" charset="0"/>
                                    <a:ea typeface="Cambria Math" panose="02040503050406030204" pitchFamily="18" charset="0"/>
                                    <a:cs typeface="Cascadia Mono" panose="020B0609020000020004" pitchFamily="49" charset="0"/>
                                  </a:rPr>
                                  <m:t>𝑐</m:t>
                                </m:r>
                              </m:num>
                              <m:den>
                                <m:r>
                                  <a:rPr lang="en-CA" sz="2400" i="1">
                                    <a:latin typeface="Cambria Math" panose="02040503050406030204" pitchFamily="18" charset="0"/>
                                    <a:ea typeface="Cambria Math" panose="02040503050406030204" pitchFamily="18" charset="0"/>
                                    <a:cs typeface="Cascadia Mono" panose="020B0609020000020004" pitchFamily="49" charset="0"/>
                                  </a:rPr>
                                  <m:t>2</m:t>
                                </m:r>
                              </m:den>
                            </m:f>
                          </m:sup>
                        </m:sSup>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likelihood interval!</a:t>
                </a:r>
              </a:p>
            </p:txBody>
          </p:sp>
        </mc:Choice>
        <mc:Fallback xmlns="">
          <p:sp>
            <p:nvSpPr>
              <p:cNvPr id="7" name="Content Placeholder 6">
                <a:extLst>
                  <a:ext uri="{FF2B5EF4-FFF2-40B4-BE49-F238E27FC236}">
                    <a16:creationId xmlns:a16="http://schemas.microsoft.com/office/drawing/2014/main" id="{DE55E3C3-6245-49CD-A5F0-0ABE0BB4607B}"/>
                  </a:ext>
                </a:extLst>
              </p:cNvPr>
              <p:cNvSpPr>
                <a:spLocks noGrp="1" noRot="1" noChangeAspect="1" noMove="1" noResize="1" noEditPoints="1" noAdjustHandles="1" noChangeArrowheads="1" noChangeShapeType="1" noTextEdit="1"/>
              </p:cNvSpPr>
              <p:nvPr>
                <p:ph idx="1"/>
              </p:nvPr>
            </p:nvSpPr>
            <p:spPr>
              <a:xfrm>
                <a:off x="838200" y="1569986"/>
                <a:ext cx="10515600" cy="4476852"/>
              </a:xfrm>
              <a:blipFill>
                <a:blip r:embed="rId2"/>
                <a:stretch>
                  <a:fillRect l="-1043" t="-2725"/>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522F7F59-E831-1097-5CFB-3922863F1E2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3" name="Content Placeholder 6">
            <a:extLst>
              <a:ext uri="{FF2B5EF4-FFF2-40B4-BE49-F238E27FC236}">
                <a16:creationId xmlns:a16="http://schemas.microsoft.com/office/drawing/2014/main" id="{0AB856D5-04DE-72C5-B8C1-23058D625581}"/>
              </a:ext>
            </a:extLst>
          </p:cNvPr>
          <p:cNvSpPr txBox="1">
            <a:spLocks/>
          </p:cNvSpPr>
          <p:nvPr/>
        </p:nvSpPr>
        <p:spPr>
          <a:xfrm>
            <a:off x="838200" y="5288014"/>
            <a:ext cx="10515600" cy="878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a:solidFill>
                  <a:srgbClr val="002060"/>
                </a:solidFill>
                <a:latin typeface="Bahnschrift" panose="020B0502040204020203" pitchFamily="34" charset="0"/>
                <a:cs typeface="Cascadia Mono" panose="020B0609020000020004" pitchFamily="49" charset="0"/>
              </a:rPr>
              <a:t>A 15% Likelihood Interval is an approximate 95% Confidence Interval</a:t>
            </a:r>
          </a:p>
          <a:p>
            <a:r>
              <a:rPr lang="en-CA" sz="2400">
                <a:solidFill>
                  <a:srgbClr val="002060"/>
                </a:solidFill>
                <a:latin typeface="Bahnschrift" panose="020B0502040204020203" pitchFamily="34" charset="0"/>
                <a:cs typeface="Cascadia Mono" panose="020B0609020000020004" pitchFamily="49" charset="0"/>
              </a:rPr>
              <a:t>A 10% Likelihood Interval is an approximate 97% Confidence Interval</a:t>
            </a:r>
            <a:endParaRPr lang="en-CA" sz="2400" dirty="0">
              <a:solidFill>
                <a:srgbClr val="002060"/>
              </a:solidFill>
              <a:latin typeface="Bahnschrift" panose="020B0502040204020203" pitchFamily="34" charset="0"/>
              <a:cs typeface="Cascadia Mono" panose="020B0609020000020004" pitchFamily="49" charset="0"/>
            </a:endParaRPr>
          </a:p>
        </p:txBody>
      </p:sp>
    </p:spTree>
    <p:extLst>
      <p:ext uri="{BB962C8B-B14F-4D97-AF65-F5344CB8AC3E}">
        <p14:creationId xmlns:p14="http://schemas.microsoft.com/office/powerpoint/2010/main" val="4282920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27796-0C23-A95C-9438-DFF0558087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81C35-3F40-70DF-259E-B7EEF055DAD8}"/>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Likelihood-Based Hypothesis Tests</a:t>
            </a:r>
          </a:p>
        </p:txBody>
      </p:sp>
      <p:sp>
        <p:nvSpPr>
          <p:cNvPr id="5" name="Rectangle 4">
            <a:extLst>
              <a:ext uri="{FF2B5EF4-FFF2-40B4-BE49-F238E27FC236}">
                <a16:creationId xmlns:a16="http://schemas.microsoft.com/office/drawing/2014/main" id="{DA21DACD-7F2F-BCE7-3CD8-8BF13ED02DC9}"/>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CADF3A1-2B0E-AD8B-21DB-DA84A18D3E7E}"/>
                  </a:ext>
                </a:extLst>
              </p:cNvPr>
              <p:cNvSpPr>
                <a:spLocks noGrp="1"/>
              </p:cNvSpPr>
              <p:nvPr>
                <p:ph idx="1"/>
              </p:nvPr>
            </p:nvSpPr>
            <p:spPr>
              <a:xfrm>
                <a:off x="838200" y="1465007"/>
                <a:ext cx="10822858" cy="4532670"/>
              </a:xfrm>
            </p:spPr>
            <p:txBody>
              <a:bodyPr>
                <a:normAutofit/>
              </a:bodyPr>
              <a:lstStyle/>
              <a:p>
                <a:pPr marL="457200" indent="-457200">
                  <a:buFont typeface="+mj-lt"/>
                  <a:buAutoNum type="arabicPeriod"/>
                </a:pPr>
                <a:r>
                  <a:rPr lang="en-CA" sz="2400" dirty="0">
                    <a:latin typeface="Bahnschrift" panose="020B0502040204020203" pitchFamily="34" charset="0"/>
                    <a:cs typeface="Cascadia Mono" panose="020B0609020000020004" pitchFamily="49" charset="0"/>
                  </a:rPr>
                  <a:t>State both the null and alternative hypothesis. </a:t>
                </a:r>
                <a:r>
                  <a:rPr lang="en-CA" sz="2400" dirty="0" err="1">
                    <a:latin typeface="Bahnschrift" panose="020B0502040204020203" pitchFamily="34" charset="0"/>
                    <a:cs typeface="Cascadia Mono" panose="020B0609020000020004" pitchFamily="49" charset="0"/>
                  </a:rPr>
                  <a:t>Proporse</a:t>
                </a:r>
                <a:r>
                  <a:rPr lang="en-CA" sz="2400" dirty="0">
                    <a:latin typeface="Bahnschrift" panose="020B0502040204020203" pitchFamily="34" charset="0"/>
                    <a:cs typeface="Cascadia Mono" panose="020B0609020000020004" pitchFamily="49" charset="0"/>
                  </a:rPr>
                  <a:t> a model for your data to use and derive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𝐿</m:t>
                    </m:r>
                    <m:r>
                      <a:rPr lang="en-CA" sz="2400" b="0" i="1" smtClean="0">
                        <a:latin typeface="Cambria Math" panose="02040503050406030204" pitchFamily="18" charset="0"/>
                        <a:cs typeface="Cascadia Mono" panose="020B0609020000020004" pitchFamily="49" charset="0"/>
                      </a:rPr>
                      <m:t>(</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and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e>
                    </m:acc>
                  </m:oMath>
                </a14:m>
                <a:endParaRPr lang="en-CA" sz="2400" dirty="0">
                  <a:latin typeface="Bahnschrift" panose="020B0502040204020203" pitchFamily="34"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Use </a:t>
                </a:r>
                <a:r>
                  <a:rPr lang="en-CA" sz="2400" b="1" dirty="0">
                    <a:latin typeface="Bahnschrift" panose="020B0502040204020203" pitchFamily="34" charset="0"/>
                    <a:cs typeface="Cascadia Mono" panose="020B0609020000020004" pitchFamily="49" charset="0"/>
                  </a:rPr>
                  <a:t>approximate</a:t>
                </a:r>
                <a:r>
                  <a:rPr lang="en-CA" sz="2400" dirty="0">
                    <a:latin typeface="Bahnschrift" panose="020B0502040204020203" pitchFamily="34" charset="0"/>
                    <a:cs typeface="Cascadia Mono" panose="020B0609020000020004" pitchFamily="49" charset="0"/>
                  </a:rPr>
                  <a:t> test statistic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𝑟</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0</m:t>
                        </m:r>
                      </m:sub>
                    </m:s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latin typeface="Bahnschrift" panose="020B0502040204020203" pitchFamily="34" charset="0"/>
                    <a:cs typeface="Cascadia Mono" panose="020B0609020000020004" pitchFamily="49" charset="0"/>
                  </a:rPr>
                  <a:t>. Also grab observed test statistic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i="1">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i="1">
                                <a:latin typeface="Cambria Math" panose="02040503050406030204" pitchFamily="18" charset="0"/>
                                <a:ea typeface="Cambria Math" panose="02040503050406030204" pitchFamily="18" charset="0"/>
                                <a:cs typeface="Cascadia Mono" panose="020B0609020000020004" pitchFamily="49" charset="0"/>
                              </a:rPr>
                            </m:ctrlPr>
                          </m:sSubPr>
                          <m:e>
                            <m:r>
                              <a:rPr lang="en-CA" sz="2400" i="1">
                                <a:latin typeface="Cambria Math" panose="02040503050406030204" pitchFamily="18" charset="0"/>
                                <a:ea typeface="Cambria Math" panose="02040503050406030204" pitchFamily="18" charset="0"/>
                                <a:cs typeface="Cascadia Mono" panose="020B0609020000020004" pitchFamily="49" charset="0"/>
                              </a:rPr>
                              <m:t>𝜃</m:t>
                            </m:r>
                          </m:e>
                          <m:sub>
                            <m:r>
                              <a:rPr lang="en-CA" sz="2400" i="1">
                                <a:latin typeface="Cambria Math" panose="02040503050406030204" pitchFamily="18" charset="0"/>
                                <a:ea typeface="Cambria Math" panose="02040503050406030204" pitchFamily="18" charset="0"/>
                                <a:cs typeface="Cascadia Mono" panose="020B0609020000020004" pitchFamily="49" charset="0"/>
                              </a:rPr>
                              <m:t>0</m:t>
                            </m:r>
                          </m:sub>
                        </m:sSub>
                      </m:e>
                    </m:d>
                  </m:oMath>
                </a14:m>
                <a:endParaRPr lang="en-CA" sz="2400" dirty="0">
                  <a:latin typeface="Bahnschrift" panose="020B0502040204020203" pitchFamily="34" charset="0"/>
                  <a:cs typeface="Cascadia Mono" panose="020B0609020000020004" pitchFamily="49" charset="0"/>
                </a:endParaRP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Compute the p-value. Use the fact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latin typeface="Cambria Math" panose="02040503050406030204" pitchFamily="18" charset="0"/>
                        <a:ea typeface="Cambria Math" panose="02040503050406030204" pitchFamily="18" charset="0"/>
                        <a:cs typeface="Cascadia Mono" panose="020B0609020000020004" pitchFamily="49" charset="0"/>
                      </a:rPr>
                      <m:t> ~ </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𝑊</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m:t>
                    </m:r>
                    <m:sSup>
                      <m:sSupPr>
                        <m:ctrlPr>
                          <a:rPr lang="en-CA" sz="2400" b="0" i="1" smtClean="0">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latin typeface="Cambria Math" panose="02040503050406030204" pitchFamily="18" charset="0"/>
                            <a:ea typeface="Cambria Math" panose="02040503050406030204" pitchFamily="18" charset="0"/>
                            <a:cs typeface="Cascadia Mono" panose="020B0609020000020004" pitchFamily="49" charset="0"/>
                          </a:rPr>
                          <m:t>𝜒</m:t>
                        </m:r>
                      </m:e>
                      <m: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2</m:t>
                        </m:r>
                      </m:sup>
                    </m:sSup>
                    <m:r>
                      <a:rPr lang="en-CA" sz="2400" b="0" i="1" smtClean="0">
                        <a:latin typeface="Cambria Math" panose="02040503050406030204" pitchFamily="18" charset="0"/>
                        <a:ea typeface="Cambria Math" panose="02040503050406030204" pitchFamily="18" charset="0"/>
                        <a:cs typeface="Cascadia Mono" panose="020B0609020000020004" pitchFamily="49" charset="0"/>
                      </a:rPr>
                      <m:t>(1)</m:t>
                    </m:r>
                  </m:oMath>
                </a14:m>
                <a:r>
                  <a:rPr lang="en-CA" sz="2400" dirty="0">
                    <a:latin typeface="Bahnschrift" panose="020B0502040204020203" pitchFamily="34" charset="0"/>
                    <a:cs typeface="Cascadia Mono" panose="020B0609020000020004" pitchFamily="49" charset="0"/>
                  </a:rPr>
                  <a:t> approximately.</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Draw a conclusion using one of the sample phrases earlier.</a:t>
                </a:r>
              </a:p>
              <a:p>
                <a:pPr marL="457200" indent="-457200">
                  <a:buFont typeface="+mj-lt"/>
                  <a:buAutoNum type="arabicPeriod"/>
                </a:pPr>
                <a:endParaRPr lang="en-CA" sz="2400" dirty="0">
                  <a:latin typeface="Bahnschrift" panose="020B0502040204020203" pitchFamily="34" charset="0"/>
                  <a:cs typeface="Cascadia Mono" panose="020B0609020000020004" pitchFamily="49" charset="0"/>
                </a:endParaRPr>
              </a:p>
              <a:p>
                <a:pPr marL="0" indent="0">
                  <a:buNone/>
                </a:pPr>
                <a:r>
                  <a:rPr lang="en-CA" sz="2400" dirty="0">
                    <a:latin typeface="Bahnschrift" panose="020B0502040204020203" pitchFamily="34" charset="0"/>
                    <a:cs typeface="Cascadia Mono" panose="020B0609020000020004" pitchFamily="49" charset="0"/>
                  </a:rPr>
                  <a:t>Yeah it’s just like the other tests. Be sure to use the correct </a:t>
                </a:r>
                <a14:m>
                  <m:oMath xmlns:m="http://schemas.openxmlformats.org/officeDocument/2006/math">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oMath>
                </a14:m>
                <a:r>
                  <a:rPr lang="en-CA" sz="2400" dirty="0">
                    <a:latin typeface="Bahnschrift" panose="020B0502040204020203" pitchFamily="34" charset="0"/>
                    <a:cs typeface="Cascadia Mono" panose="020B0609020000020004" pitchFamily="49" charset="0"/>
                  </a:rPr>
                  <a:t> when doing calculations!</a:t>
                </a:r>
              </a:p>
            </p:txBody>
          </p:sp>
        </mc:Choice>
        <mc:Fallback xmlns="">
          <p:sp>
            <p:nvSpPr>
              <p:cNvPr id="7" name="Content Placeholder 6">
                <a:extLst>
                  <a:ext uri="{FF2B5EF4-FFF2-40B4-BE49-F238E27FC236}">
                    <a16:creationId xmlns:a16="http://schemas.microsoft.com/office/drawing/2014/main" id="{8CADF3A1-2B0E-AD8B-21DB-DA84A18D3E7E}"/>
                  </a:ext>
                </a:extLst>
              </p:cNvPr>
              <p:cNvSpPr>
                <a:spLocks noGrp="1" noRot="1" noChangeAspect="1" noMove="1" noResize="1" noEditPoints="1" noAdjustHandles="1" noChangeArrowheads="1" noChangeShapeType="1" noTextEdit="1"/>
              </p:cNvSpPr>
              <p:nvPr>
                <p:ph idx="1"/>
              </p:nvPr>
            </p:nvSpPr>
            <p:spPr>
              <a:xfrm>
                <a:off x="838200" y="1465007"/>
                <a:ext cx="10822858" cy="4532670"/>
              </a:xfrm>
              <a:blipFill>
                <a:blip r:embed="rId2"/>
                <a:stretch>
                  <a:fillRect l="-901" t="-1882"/>
                </a:stretch>
              </a:blipFill>
            </p:spPr>
            <p:txBody>
              <a:bodyPr/>
              <a:lstStyle/>
              <a:p>
                <a:r>
                  <a:rPr lang="en-CA">
                    <a:noFill/>
                  </a:rPr>
                  <a:t> </a:t>
                </a:r>
              </a:p>
            </p:txBody>
          </p:sp>
        </mc:Fallback>
      </mc:AlternateContent>
    </p:spTree>
    <p:extLst>
      <p:ext uri="{BB962C8B-B14F-4D97-AF65-F5344CB8AC3E}">
        <p14:creationId xmlns:p14="http://schemas.microsoft.com/office/powerpoint/2010/main" val="908014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1D374-9389-6CD4-912A-FB3CB91D2A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49521-611C-C03A-A57A-D7E0DD928CEF}"/>
              </a:ext>
            </a:extLst>
          </p:cNvPr>
          <p:cNvSpPr>
            <a:spLocks noGrp="1"/>
          </p:cNvSpPr>
          <p:nvPr>
            <p:ph type="title"/>
          </p:nvPr>
        </p:nvSpPr>
        <p:spPr/>
        <p:txBody>
          <a:bodyPr/>
          <a:lstStyle/>
          <a:p>
            <a:r>
              <a:rPr lang="en-CA" dirty="0">
                <a:latin typeface="Cascadia Code" panose="020B0609020000020004" pitchFamily="49" charset="0"/>
                <a:ea typeface="Cambria Math" panose="02040503050406030204" pitchFamily="18" charset="0"/>
                <a:cs typeface="Cascadia Code" panose="020B0609020000020004" pitchFamily="49" charset="0"/>
              </a:rPr>
              <a:t>Multiple Types of P-values</a:t>
            </a:r>
          </a:p>
        </p:txBody>
      </p:sp>
      <p:sp>
        <p:nvSpPr>
          <p:cNvPr id="5" name="Rectangle 4">
            <a:extLst>
              <a:ext uri="{FF2B5EF4-FFF2-40B4-BE49-F238E27FC236}">
                <a16:creationId xmlns:a16="http://schemas.microsoft.com/office/drawing/2014/main" id="{8F65741C-69E7-7A44-6473-F611437A9B7E}"/>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37207B38-F10F-292A-AEDE-81AEB5D402AD}"/>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33C86DA8-A27F-EF51-D1D2-2A84EA30F1A9}"/>
              </a:ext>
            </a:extLst>
          </p:cNvPr>
          <p:cNvSpPr>
            <a:spLocks noGrp="1"/>
          </p:cNvSpPr>
          <p:nvPr>
            <p:ph type="body" idx="1"/>
          </p:nvPr>
        </p:nvSpPr>
        <p:spPr>
          <a:xfrm>
            <a:off x="844550" y="4562475"/>
            <a:ext cx="10728018" cy="1500187"/>
          </a:xfrm>
        </p:spPr>
        <p:txBody>
          <a:bodyPr/>
          <a:lstStyle/>
          <a:p>
            <a:r>
              <a:rPr lang="en-CA" dirty="0">
                <a:latin typeface="Cascadia Code" panose="020B0609020000020004" pitchFamily="49" charset="0"/>
                <a:cs typeface="Cascadia Code" panose="020B0609020000020004" pitchFamily="49" charset="0"/>
              </a:rPr>
              <a:t>We have like 3 different ways of getting a P-value by now.</a:t>
            </a:r>
          </a:p>
        </p:txBody>
      </p:sp>
    </p:spTree>
    <p:extLst>
      <p:ext uri="{BB962C8B-B14F-4D97-AF65-F5344CB8AC3E}">
        <p14:creationId xmlns:p14="http://schemas.microsoft.com/office/powerpoint/2010/main" val="4917607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FF054-03F9-058F-96EA-208CB7676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EFEA1-E79E-DA10-993B-A0BA52EBA6DF}"/>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endParaRPr lang="en-CA"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BAFB410A-4AF7-2F2B-39E1-64932DBD6C9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4E9A5BA-F077-B07E-AB87-8A2A2E64E55C}"/>
                  </a:ext>
                </a:extLst>
              </p:cNvPr>
              <p:cNvSpPr>
                <a:spLocks noGrp="1"/>
              </p:cNvSpPr>
              <p:nvPr>
                <p:ph idx="1"/>
              </p:nvPr>
            </p:nvSpPr>
            <p:spPr>
              <a:xfrm>
                <a:off x="838200" y="1825625"/>
                <a:ext cx="10822858" cy="4667250"/>
              </a:xfrm>
            </p:spPr>
            <p:txBody>
              <a:bodyPr>
                <a:normAutofit/>
              </a:bodyPr>
              <a:lstStyle/>
              <a:p>
                <a:pPr marL="0" indent="0">
                  <a:buNone/>
                </a:pPr>
                <a:r>
                  <a:rPr lang="en-CA" sz="2400" dirty="0">
                    <a:latin typeface="Bahnschrift" panose="020B0502040204020203" pitchFamily="34" charset="0"/>
                    <a:cs typeface="Cascadia Mono" panose="020B0609020000020004" pitchFamily="49" charset="0"/>
                  </a:rPr>
                  <a:t>It’s election time, so I guess we need an election themed question. We have randomly selected 100 American voters and asked if they will vote for the Orange Guy. Our sample proportion is </a:t>
                </a:r>
                <a14:m>
                  <m:oMath xmlns:m="http://schemas.openxmlformats.org/officeDocument/2006/math">
                    <m:acc>
                      <m:accPr>
                        <m:chr m:val="̂"/>
                        <m:ctrlPr>
                          <a:rPr lang="en-CA" sz="2400" i="1" smtClean="0">
                            <a:latin typeface="Cambria Math" panose="02040503050406030204" pitchFamily="18" charset="0"/>
                            <a:cs typeface="Cascadia Mono" panose="020B0609020000020004" pitchFamily="49" charset="0"/>
                          </a:rPr>
                        </m:ctrlPr>
                      </m:accPr>
                      <m:e>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latin typeface="Cambria Math" panose="02040503050406030204" pitchFamily="18" charset="0"/>
                        <a:cs typeface="Cascadia Mono" panose="020B0609020000020004" pitchFamily="49" charset="0"/>
                      </a:rPr>
                      <m:t>=0.48</m:t>
                    </m:r>
                  </m:oMath>
                </a14:m>
                <a:r>
                  <a:rPr lang="en-CA" sz="2400" dirty="0">
                    <a:latin typeface="Bahnschrift" panose="020B0502040204020203" pitchFamily="34" charset="0"/>
                    <a:cs typeface="Cascadia Mono" panose="020B0609020000020004" pitchFamily="49" charset="0"/>
                  </a:rPr>
                  <a:t>. We are curious if the true population proportion of Trump supporters is </a:t>
                </a:r>
                <a14:m>
                  <m:oMath xmlns:m="http://schemas.openxmlformats.org/officeDocument/2006/math">
                    <m:r>
                      <a:rPr lang="en-CA" sz="2400" i="1" smtClean="0">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latin typeface="Cambria Math" panose="02040503050406030204" pitchFamily="18" charset="0"/>
                        <a:ea typeface="Cambria Math" panose="02040503050406030204" pitchFamily="18" charset="0"/>
                        <a:cs typeface="Cascadia Mono" panose="020B0609020000020004" pitchFamily="49" charset="0"/>
                      </a:rPr>
                      <m:t>=0.51</m:t>
                    </m:r>
                  </m:oMath>
                </a14:m>
                <a:r>
                  <a:rPr lang="en-CA" sz="2400" dirty="0">
                    <a:latin typeface="Bahnschrift" panose="020B0502040204020203" pitchFamily="34" charset="0"/>
                    <a:cs typeface="Cascadia Mono" panose="020B0609020000020004" pitchFamily="49" charset="0"/>
                  </a:rPr>
                  <a:t> because we want to know if it is </a:t>
                </a:r>
                <a:r>
                  <a:rPr lang="en-CA" sz="2400" dirty="0" err="1">
                    <a:latin typeface="Bahnschrift" panose="020B0502040204020203" pitchFamily="34" charset="0"/>
                    <a:cs typeface="Cascadia Mono" panose="020B0609020000020004" pitchFamily="49" charset="0"/>
                  </a:rPr>
                  <a:t>joever</a:t>
                </a:r>
                <a:r>
                  <a:rPr lang="en-CA" sz="2400" dirty="0">
                    <a:latin typeface="Bahnschrift" panose="020B0502040204020203" pitchFamily="34" charset="0"/>
                    <a:cs typeface="Cascadia Mono" panose="020B0609020000020004" pitchFamily="49" charset="0"/>
                  </a:rPr>
                  <a:t> </a:t>
                </a:r>
                <a:r>
                  <a:rPr lang="en-CA" sz="2400" dirty="0" err="1">
                    <a:latin typeface="Bahnschrift" panose="020B0502040204020203" pitchFamily="34" charset="0"/>
                    <a:cs typeface="Cascadia Mono" panose="020B0609020000020004" pitchFamily="49" charset="0"/>
                  </a:rPr>
                  <a:t>frfr</a:t>
                </a:r>
                <a:r>
                  <a:rPr lang="en-CA" sz="2400" dirty="0">
                    <a:latin typeface="Bahnschrift" panose="020B0502040204020203" pitchFamily="34" charset="0"/>
                    <a:cs typeface="Cascadia Mono" panose="020B0609020000020004" pitchFamily="49" charset="0"/>
                  </a:rPr>
                  <a:t>. (This is a 2-sided test by the way)</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Determine a p-value using a test statistic based off the raw Binomial distribution</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Determine a p-value using a test statistic based off the Normal Approximation for the Binomial distribution.</a:t>
                </a:r>
              </a:p>
              <a:p>
                <a:pPr marL="457200" indent="-457200">
                  <a:buFont typeface="+mj-lt"/>
                  <a:buAutoNum type="arabicPeriod"/>
                </a:pPr>
                <a:r>
                  <a:rPr lang="en-CA" sz="2400" dirty="0">
                    <a:latin typeface="Bahnschrift" panose="020B0502040204020203" pitchFamily="34" charset="0"/>
                    <a:cs typeface="Cascadia Mono" panose="020B0609020000020004" pitchFamily="49" charset="0"/>
                  </a:rPr>
                  <a:t>Determine a p-value using a test statistic based off the Likelihood Test Statistic.</a:t>
                </a:r>
              </a:p>
            </p:txBody>
          </p:sp>
        </mc:Choice>
        <mc:Fallback xmlns="">
          <p:sp>
            <p:nvSpPr>
              <p:cNvPr id="7" name="Content Placeholder 6">
                <a:extLst>
                  <a:ext uri="{FF2B5EF4-FFF2-40B4-BE49-F238E27FC236}">
                    <a16:creationId xmlns:a16="http://schemas.microsoft.com/office/drawing/2014/main" id="{64E9A5BA-F077-B07E-AB87-8A2A2E64E55C}"/>
                  </a:ext>
                </a:extLst>
              </p:cNvPr>
              <p:cNvSpPr>
                <a:spLocks noGrp="1" noRot="1" noChangeAspect="1" noMove="1" noResize="1" noEditPoints="1" noAdjustHandles="1" noChangeArrowheads="1" noChangeShapeType="1" noTextEdit="1"/>
              </p:cNvSpPr>
              <p:nvPr>
                <p:ph idx="1"/>
              </p:nvPr>
            </p:nvSpPr>
            <p:spPr>
              <a:xfrm>
                <a:off x="838200" y="1825625"/>
                <a:ext cx="10822858" cy="4667250"/>
              </a:xfrm>
              <a:blipFill>
                <a:blip r:embed="rId2"/>
                <a:stretch>
                  <a:fillRect l="-901" t="-1828"/>
                </a:stretch>
              </a:blipFill>
            </p:spPr>
            <p:txBody>
              <a:bodyPr/>
              <a:lstStyle/>
              <a:p>
                <a:r>
                  <a:rPr lang="en-CA">
                    <a:noFill/>
                  </a:rPr>
                  <a:t> </a:t>
                </a:r>
              </a:p>
            </p:txBody>
          </p:sp>
        </mc:Fallback>
      </mc:AlternateContent>
    </p:spTree>
    <p:extLst>
      <p:ext uri="{BB962C8B-B14F-4D97-AF65-F5344CB8AC3E}">
        <p14:creationId xmlns:p14="http://schemas.microsoft.com/office/powerpoint/2010/main" val="9527396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D8E3E-107F-1745-583B-1B7179AB1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B64C99-9640-2FE9-8AFA-03B2F1DB94A2}"/>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endParaRPr lang="en-CA"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A3DC1EB2-9E3C-23A8-E705-056EEF990900}"/>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E7136C30-F19D-5B4D-870A-C4CB2090749D}"/>
                  </a:ext>
                </a:extLst>
              </p:cNvPr>
              <p:cNvSpPr>
                <a:spLocks noGrp="1"/>
              </p:cNvSpPr>
              <p:nvPr>
                <p:ph idx="1"/>
              </p:nvPr>
            </p:nvSpPr>
            <p:spPr>
              <a:xfrm>
                <a:off x="838200" y="1825625"/>
                <a:ext cx="10822858" cy="4667250"/>
              </a:xfrm>
            </p:spPr>
            <p:txBody>
              <a:bodyPr>
                <a:normAutofit/>
              </a:bodyPr>
              <a:lstStyle/>
              <a:p>
                <a:pPr marL="0" indent="0">
                  <a:buNone/>
                </a:pPr>
                <a:r>
                  <a:rPr lang="en-CA" sz="2400" dirty="0">
                    <a:solidFill>
                      <a:srgbClr val="002060"/>
                    </a:solidFill>
                    <a:latin typeface="Bahnschrift" panose="020B0502040204020203" pitchFamily="34" charset="0"/>
                    <a:cs typeface="Cascadia Mono" panose="020B0609020000020004" pitchFamily="49" charset="0"/>
                  </a:rPr>
                  <a:t>For the Binomial Distribution, consider test statistic </a:t>
                </a:r>
                <a14:m>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𝐷</m:t>
                    </m:r>
                    <m:r>
                      <a:rPr lang="en-CA" sz="2400" b="0" i="1" smtClean="0">
                        <a:solidFill>
                          <a:srgbClr val="002060"/>
                        </a:solidFill>
                        <a:latin typeface="Cambria Math" panose="02040503050406030204" pitchFamily="18" charset="0"/>
                        <a:cs typeface="Cascadia Mono" panose="020B0609020000020004" pitchFamily="49" charset="0"/>
                      </a:rPr>
                      <m:t>=</m:t>
                    </m:r>
                    <m:d>
                      <m:dPr>
                        <m:begChr m:val="|"/>
                        <m:endChr m:val="|"/>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cs typeface="Cascadia Mono" panose="020B0609020000020004" pitchFamily="49" charset="0"/>
                          </a:rPr>
                          <m:t>𝑌</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𝑛</m:t>
                        </m:r>
                        <m:sSub>
                          <m:sSubPr>
                            <m:ctrlPr>
                              <a:rPr lang="en-CA" sz="2400" b="0" i="1" smtClean="0">
                                <a:solidFill>
                                  <a:srgbClr val="002060"/>
                                </a:solidFill>
                                <a:latin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solidFill>
                                  <a:srgbClr val="002060"/>
                                </a:solidFill>
                                <a:latin typeface="Cambria Math" panose="02040503050406030204" pitchFamily="18" charset="0"/>
                                <a:cs typeface="Cascadia Mono" panose="020B0609020000020004" pitchFamily="49" charset="0"/>
                              </a:rPr>
                              <m:t>0</m:t>
                            </m:r>
                          </m:sub>
                        </m:sSub>
                      </m:e>
                    </m:d>
                  </m:oMath>
                </a14:m>
                <a:r>
                  <a:rPr lang="en-CA" sz="2400" dirty="0">
                    <a:solidFill>
                      <a:srgbClr val="002060"/>
                    </a:solidFill>
                    <a:latin typeface="Bahnschrift" panose="020B0502040204020203" pitchFamily="34" charset="0"/>
                    <a:cs typeface="Cascadia Mono" panose="020B0609020000020004" pitchFamily="49" charset="0"/>
                  </a:rPr>
                  <a:t> where </a:t>
                </a:r>
                <a14:m>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𝑌</m:t>
                    </m:r>
                    <m:r>
                      <a:rPr lang="en-CA" sz="2400" b="0" i="1" smtClean="0">
                        <a:solidFill>
                          <a:srgbClr val="002060"/>
                        </a:solidFill>
                        <a:latin typeface="Cambria Math" panose="02040503050406030204" pitchFamily="18" charset="0"/>
                        <a:cs typeface="Cascadia Mono" panose="020B0609020000020004" pitchFamily="49" charset="0"/>
                      </a:rPr>
                      <m:t> ~ </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𝐵𝑖𝑛𝑜𝑚𝑖𝑎𝑙</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(100,</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oMath>
                </a14:m>
                <a:r>
                  <a:rPr lang="en-CA" sz="2400" dirty="0">
                    <a:solidFill>
                      <a:srgbClr val="002060"/>
                    </a:solidFill>
                    <a:latin typeface="Bahnschrift" panose="020B0502040204020203" pitchFamily="34" charset="0"/>
                    <a:cs typeface="Cascadia Mono" panose="020B0609020000020004" pitchFamily="49" charset="0"/>
                  </a:rPr>
                  <a:t>. This would simply be just the difference between the observed and expected given the mean. Thus, </a:t>
                </a:r>
                <a14:m>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𝑑</m:t>
                    </m:r>
                    <m:r>
                      <a:rPr lang="en-CA" sz="2400" b="0" i="1" smtClean="0">
                        <a:solidFill>
                          <a:srgbClr val="002060"/>
                        </a:solidFill>
                        <a:latin typeface="Cambria Math" panose="02040503050406030204" pitchFamily="18" charset="0"/>
                        <a:cs typeface="Cascadia Mono" panose="020B0609020000020004" pitchFamily="49" charset="0"/>
                      </a:rPr>
                      <m:t>=</m:t>
                    </m:r>
                    <m:d>
                      <m:dPr>
                        <m:begChr m:val="|"/>
                        <m:endChr m:val="|"/>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cs typeface="Cascadia Mono" panose="020B0609020000020004" pitchFamily="49" charset="0"/>
                          </a:rPr>
                          <m:t>48−100(0.51)</m:t>
                        </m:r>
                      </m:e>
                    </m:d>
                    <m:r>
                      <a:rPr lang="en-CA" sz="2400" b="0" i="1" smtClean="0">
                        <a:solidFill>
                          <a:srgbClr val="002060"/>
                        </a:solidFill>
                        <a:latin typeface="Cambria Math" panose="02040503050406030204" pitchFamily="18" charset="0"/>
                        <a:cs typeface="Cascadia Mono" panose="020B0609020000020004" pitchFamily="49" charset="0"/>
                      </a:rPr>
                      <m:t>=3</m:t>
                    </m:r>
                  </m:oMath>
                </a14:m>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Now, the p-value:</a:t>
                </a:r>
              </a:p>
              <a:p>
                <a:pPr marL="0" indent="0">
                  <a:buNone/>
                </a:pPr>
                <a14:m>
                  <m:oMathPara xmlns:m="http://schemas.openxmlformats.org/officeDocument/2006/math">
                    <m:oMathParaPr>
                      <m:jc m:val="centerGroup"/>
                    </m:oMathParaPr>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𝑝</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𝑣𝑎𝑙𝑢𝑒</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cs typeface="Cascadia Mono" panose="020B0609020000020004" pitchFamily="49" charset="0"/>
                            </a:rPr>
                            <m:t>𝐷</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≥3;</m:t>
                          </m:r>
                          <m:sSub>
                            <m:sSub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𝐻</m:t>
                              </m:r>
                            </m:e>
                            <m: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𝑌</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≤48</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𝑌</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≥54</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 </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𝑌</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 ~ </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𝐵𝑖𝑛</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(100,0.51)</m:t>
                      </m:r>
                    </m:oMath>
                  </m:oMathPara>
                </a14:m>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Using R code ruthlessly commandeered,</a:t>
                </a:r>
              </a:p>
              <a:p>
                <a:pPr marL="0" indent="0">
                  <a:buNone/>
                </a:pPr>
                <a:r>
                  <a:rPr kumimoji="0" lang="en-US" altLang="en-US" sz="2000" b="0" i="0" u="none" strike="noStrike" cap="none" normalizeH="0" baseline="0" dirty="0">
                    <a:ln>
                      <a:noFill/>
                    </a:ln>
                    <a:solidFill>
                      <a:srgbClr val="00B0F0"/>
                    </a:solidFill>
                    <a:effectLst/>
                    <a:latin typeface="Lucida Console" panose="020B0609040504020204" pitchFamily="49" charset="0"/>
                  </a:rPr>
                  <a:t>sum(</a:t>
                </a:r>
                <a:r>
                  <a:rPr kumimoji="0" lang="en-US" altLang="en-US" sz="2000" b="0" i="0" u="none" strike="noStrike" cap="none" normalizeH="0" baseline="0" dirty="0" err="1">
                    <a:ln>
                      <a:noFill/>
                    </a:ln>
                    <a:solidFill>
                      <a:srgbClr val="00B0F0"/>
                    </a:solidFill>
                    <a:effectLst/>
                    <a:latin typeface="Lucida Console" panose="020B0609040504020204" pitchFamily="49" charset="0"/>
                  </a:rPr>
                  <a:t>dbinom</a:t>
                </a:r>
                <a:r>
                  <a:rPr kumimoji="0" lang="en-US" altLang="en-US" sz="2000" b="0" i="0" u="none" strike="noStrike" cap="none" normalizeH="0" baseline="0" dirty="0">
                    <a:ln>
                      <a:noFill/>
                    </a:ln>
                    <a:solidFill>
                      <a:srgbClr val="00B0F0"/>
                    </a:solidFill>
                    <a:effectLst/>
                    <a:latin typeface="Lucida Console" panose="020B0609040504020204" pitchFamily="49" charset="0"/>
                  </a:rPr>
                  <a:t>(0:48, 100, 0.51)) + sum(</a:t>
                </a:r>
                <a:r>
                  <a:rPr kumimoji="0" lang="en-US" altLang="en-US" sz="2000" b="0" i="0" u="none" strike="noStrike" cap="none" normalizeH="0" baseline="0" dirty="0" err="1">
                    <a:ln>
                      <a:noFill/>
                    </a:ln>
                    <a:solidFill>
                      <a:srgbClr val="00B0F0"/>
                    </a:solidFill>
                    <a:effectLst/>
                    <a:latin typeface="Lucida Console" panose="020B0609040504020204" pitchFamily="49" charset="0"/>
                  </a:rPr>
                  <a:t>dbinom</a:t>
                </a:r>
                <a:r>
                  <a:rPr kumimoji="0" lang="en-US" altLang="en-US" sz="2000" b="0" i="0" u="none" strike="noStrike" cap="none" normalizeH="0" baseline="0" dirty="0">
                    <a:ln>
                      <a:noFill/>
                    </a:ln>
                    <a:solidFill>
                      <a:srgbClr val="00B0F0"/>
                    </a:solidFill>
                    <a:effectLst/>
                    <a:latin typeface="Lucida Console" panose="020B0609040504020204" pitchFamily="49" charset="0"/>
                  </a:rPr>
                  <a:t>(54:100, 100, 0.51))</a:t>
                </a:r>
                <a:r>
                  <a:rPr kumimoji="0" lang="en-US" altLang="en-US" sz="2000" b="0" i="0" u="none" strike="noStrike" cap="none" normalizeH="0" baseline="0" dirty="0">
                    <a:ln>
                      <a:noFill/>
                    </a:ln>
                    <a:solidFill>
                      <a:srgbClr val="00B0F0"/>
                    </a:solidFill>
                    <a:effectLst/>
                  </a:rPr>
                  <a:t> </a:t>
                </a:r>
                <a:endParaRPr kumimoji="0" lang="en-US" altLang="en-US" sz="2000" b="0" i="0" u="none" strike="noStrike" cap="none" normalizeH="0" baseline="0" dirty="0">
                  <a:ln>
                    <a:noFill/>
                  </a:ln>
                  <a:solidFill>
                    <a:srgbClr val="00B0F0"/>
                  </a:solidFill>
                  <a:effectLst/>
                  <a:latin typeface="Arial" panose="020B0604020202020204" pitchFamily="34" charset="0"/>
                </a:endParaRPr>
              </a:p>
              <a:p>
                <a:pPr marL="0" indent="0">
                  <a:buNone/>
                </a:pPr>
                <a:r>
                  <a:rPr lang="en-CA" sz="2400" b="1" dirty="0">
                    <a:solidFill>
                      <a:srgbClr val="002060"/>
                    </a:solidFill>
                    <a:latin typeface="Bahnschrift" panose="020B0502040204020203" pitchFamily="34" charset="0"/>
                    <a:cs typeface="Cascadia Mono" panose="020B0609020000020004" pitchFamily="49" charset="0"/>
                  </a:rPr>
                  <a:t>=0.6172291</a:t>
                </a:r>
              </a:p>
            </p:txBody>
          </p:sp>
        </mc:Choice>
        <mc:Fallback xmlns="">
          <p:sp>
            <p:nvSpPr>
              <p:cNvPr id="7" name="Content Placeholder 6">
                <a:extLst>
                  <a:ext uri="{FF2B5EF4-FFF2-40B4-BE49-F238E27FC236}">
                    <a16:creationId xmlns:a16="http://schemas.microsoft.com/office/drawing/2014/main" id="{E7136C30-F19D-5B4D-870A-C4CB2090749D}"/>
                  </a:ext>
                </a:extLst>
              </p:cNvPr>
              <p:cNvSpPr>
                <a:spLocks noGrp="1" noRot="1" noChangeAspect="1" noMove="1" noResize="1" noEditPoints="1" noAdjustHandles="1" noChangeArrowheads="1" noChangeShapeType="1" noTextEdit="1"/>
              </p:cNvSpPr>
              <p:nvPr>
                <p:ph idx="1"/>
              </p:nvPr>
            </p:nvSpPr>
            <p:spPr>
              <a:xfrm>
                <a:off x="838200" y="1825625"/>
                <a:ext cx="10822858" cy="4667250"/>
              </a:xfrm>
              <a:blipFill>
                <a:blip r:embed="rId2"/>
                <a:stretch>
                  <a:fillRect l="-901" t="-1958"/>
                </a:stretch>
              </a:blipFill>
            </p:spPr>
            <p:txBody>
              <a:bodyPr/>
              <a:lstStyle/>
              <a:p>
                <a:r>
                  <a:rPr lang="en-CA">
                    <a:noFill/>
                  </a:rPr>
                  <a:t> </a:t>
                </a:r>
              </a:p>
            </p:txBody>
          </p:sp>
        </mc:Fallback>
      </mc:AlternateContent>
    </p:spTree>
    <p:extLst>
      <p:ext uri="{BB962C8B-B14F-4D97-AF65-F5344CB8AC3E}">
        <p14:creationId xmlns:p14="http://schemas.microsoft.com/office/powerpoint/2010/main" val="2409605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D1F16-3F5E-F875-DF59-2CCD4CD792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63EB6-D64E-7A8F-5EE1-921B20CF55B3}"/>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endParaRPr lang="en-CA"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1A7F59F4-36FF-7DC9-516B-6B8FCFE63630}"/>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76C623DD-F4D3-C3DD-0BDD-82DFC988D6D2}"/>
                  </a:ext>
                </a:extLst>
              </p:cNvPr>
              <p:cNvSpPr>
                <a:spLocks noGrp="1"/>
              </p:cNvSpPr>
              <p:nvPr>
                <p:ph idx="1"/>
              </p:nvPr>
            </p:nvSpPr>
            <p:spPr>
              <a:xfrm>
                <a:off x="838200" y="1825625"/>
                <a:ext cx="10822858" cy="4667250"/>
              </a:xfrm>
            </p:spPr>
            <p:txBody>
              <a:bodyPr>
                <a:normAutofit/>
              </a:bodyPr>
              <a:lstStyle/>
              <a:p>
                <a:pPr marL="0" indent="0">
                  <a:buNone/>
                </a:pPr>
                <a:r>
                  <a:rPr lang="en-CA" sz="2400" dirty="0">
                    <a:solidFill>
                      <a:srgbClr val="002060"/>
                    </a:solidFill>
                    <a:latin typeface="Bahnschrift" panose="020B0502040204020203" pitchFamily="34" charset="0"/>
                    <a:cs typeface="Cascadia Mono" panose="020B0609020000020004" pitchFamily="49" charset="0"/>
                  </a:rPr>
                  <a:t>With the normal approximation, observed value </a:t>
                </a:r>
                <a14:m>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𝑑</m:t>
                    </m:r>
                    <m:r>
                      <a:rPr lang="en-CA" sz="2400" b="0" i="1" smtClean="0">
                        <a:solidFill>
                          <a:srgbClr val="002060"/>
                        </a:solidFill>
                        <a:latin typeface="Cambria Math" panose="02040503050406030204" pitchFamily="18" charset="0"/>
                        <a:cs typeface="Cascadia Mono" panose="020B0609020000020004" pitchFamily="49" charset="0"/>
                      </a:rPr>
                      <m:t>=</m:t>
                    </m:r>
                    <m:f>
                      <m:fPr>
                        <m:ctrlPr>
                          <a:rPr lang="en-CA" sz="2400" b="0" i="1" smtClean="0">
                            <a:solidFill>
                              <a:srgbClr val="002060"/>
                            </a:solidFill>
                            <a:latin typeface="Cambria Math" panose="02040503050406030204" pitchFamily="18" charset="0"/>
                            <a:cs typeface="Cascadia Mono" panose="020B0609020000020004" pitchFamily="49" charset="0"/>
                          </a:rPr>
                        </m:ctrlPr>
                      </m:fPr>
                      <m:num>
                        <m:d>
                          <m:dPr>
                            <m:begChr m:val="|"/>
                            <m:endChr m:val="|"/>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cs typeface="Cascadia Mono" panose="020B0609020000020004" pitchFamily="49" charset="0"/>
                              </a:rPr>
                              <m:t>0.48−0.51</m:t>
                            </m:r>
                          </m:e>
                        </m:d>
                      </m:num>
                      <m:den>
                        <m:rad>
                          <m:radPr>
                            <m:degHide m:val="on"/>
                            <m:ctrlPr>
                              <a:rPr lang="en-CA" sz="2400" b="0" i="1" smtClean="0">
                                <a:solidFill>
                                  <a:srgbClr val="002060"/>
                                </a:solidFill>
                                <a:latin typeface="Cambria Math" panose="02040503050406030204" pitchFamily="18" charset="0"/>
                                <a:cs typeface="Cascadia Mono" panose="020B0609020000020004" pitchFamily="49" charset="0"/>
                              </a:rPr>
                            </m:ctrlPr>
                          </m:radPr>
                          <m:deg/>
                          <m:e>
                            <m:f>
                              <m:fPr>
                                <m:ctrlPr>
                                  <a:rPr lang="en-CA" sz="2400" b="0" i="1" smtClean="0">
                                    <a:solidFill>
                                      <a:srgbClr val="002060"/>
                                    </a:solidFill>
                                    <a:latin typeface="Cambria Math" panose="02040503050406030204" pitchFamily="18" charset="0"/>
                                    <a:cs typeface="Cascadia Mono" panose="020B0609020000020004" pitchFamily="49" charset="0"/>
                                  </a:rPr>
                                </m:ctrlPr>
                              </m:fPr>
                              <m:num>
                                <m:r>
                                  <a:rPr lang="en-CA" sz="2400" b="0" i="1" smtClean="0">
                                    <a:solidFill>
                                      <a:srgbClr val="002060"/>
                                    </a:solidFill>
                                    <a:latin typeface="Cambria Math" panose="02040503050406030204" pitchFamily="18" charset="0"/>
                                    <a:cs typeface="Cascadia Mono" panose="020B0609020000020004" pitchFamily="49" charset="0"/>
                                  </a:rPr>
                                  <m:t>0.51</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0.49</m:t>
                                </m:r>
                              </m:num>
                              <m:den>
                                <m:r>
                                  <a:rPr lang="en-CA" sz="2400" b="0" i="1" smtClean="0">
                                    <a:solidFill>
                                      <a:srgbClr val="002060"/>
                                    </a:solidFill>
                                    <a:latin typeface="Cambria Math" panose="02040503050406030204" pitchFamily="18" charset="0"/>
                                    <a:cs typeface="Cascadia Mono" panose="020B0609020000020004" pitchFamily="49" charset="0"/>
                                  </a:rPr>
                                  <m:t>100</m:t>
                                </m:r>
                              </m:den>
                            </m:f>
                          </m:e>
                        </m:rad>
                      </m:den>
                    </m:f>
                    <m:r>
                      <a:rPr lang="en-CA" sz="2400" b="0" i="1" smtClean="0">
                        <a:solidFill>
                          <a:srgbClr val="002060"/>
                        </a:solidFill>
                        <a:latin typeface="Cambria Math" panose="02040503050406030204" pitchFamily="18" charset="0"/>
                        <a:cs typeface="Cascadia Mono" panose="020B0609020000020004" pitchFamily="49" charset="0"/>
                      </a:rPr>
                      <m:t>=0.6001</m:t>
                    </m:r>
                  </m:oMath>
                </a14:m>
                <a:r>
                  <a:rPr lang="en-CA" sz="2400" dirty="0">
                    <a:solidFill>
                      <a:srgbClr val="002060"/>
                    </a:solidFill>
                    <a:latin typeface="Bahnschrift" panose="020B0502040204020203" pitchFamily="34" charset="0"/>
                    <a:cs typeface="Cascadia Mono" panose="020B0609020000020004" pitchFamily="49" charset="0"/>
                  </a:rPr>
                  <a:t> </a:t>
                </a: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Now, the p-value:</a:t>
                </a:r>
              </a:p>
              <a:p>
                <a:pPr marL="0" indent="0">
                  <a:buNone/>
                </a:pPr>
                <a14:m>
                  <m:oMathPara xmlns:m="http://schemas.openxmlformats.org/officeDocument/2006/math">
                    <m:oMathParaPr>
                      <m:jc m:val="centerGroup"/>
                    </m:oMathParaPr>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𝑝</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𝑣𝑎𝑙𝑢𝑒</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cs typeface="Cascadia Mono" panose="020B0609020000020004" pitchFamily="49" charset="0"/>
                            </a:rPr>
                            <m:t>𝐷</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𝑑</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𝐻</m:t>
                              </m:r>
                            </m:e>
                            <m: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d>
                            <m:dPr>
                              <m:begChr m:val="|"/>
                              <m:endChr m:val="|"/>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𝑍</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≥0.6001</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=2(1−</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𝑍</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 6</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oMath>
                  </m:oMathPara>
                </a14:m>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Using R code ruthlessly commandeered,</a:t>
                </a:r>
              </a:p>
              <a:p>
                <a:pPr marL="0" indent="0">
                  <a:buNone/>
                </a:pPr>
                <a:r>
                  <a:rPr kumimoji="0" lang="en-US" altLang="en-US" sz="2000" b="0" i="0" u="none" strike="noStrike" cap="none" normalizeH="0" baseline="0" dirty="0">
                    <a:ln>
                      <a:noFill/>
                    </a:ln>
                    <a:solidFill>
                      <a:srgbClr val="00B0F0"/>
                    </a:solidFill>
                    <a:effectLst/>
                    <a:latin typeface="Lucida Console" panose="020B0609040504020204" pitchFamily="49" charset="0"/>
                  </a:rPr>
                  <a:t>2*(1-pnorm(d))</a:t>
                </a:r>
                <a:endParaRPr kumimoji="0" lang="en-US" altLang="en-US" sz="2000" b="0" i="0" u="none" strike="noStrike" cap="none" normalizeH="0" baseline="0" dirty="0">
                  <a:ln>
                    <a:noFill/>
                  </a:ln>
                  <a:solidFill>
                    <a:srgbClr val="00B0F0"/>
                  </a:solidFill>
                  <a:effectLst/>
                  <a:latin typeface="Arial" panose="020B0604020202020204" pitchFamily="34" charset="0"/>
                </a:endParaRPr>
              </a:p>
              <a:p>
                <a:pPr marL="0" indent="0">
                  <a:buNone/>
                </a:pPr>
                <a:r>
                  <a:rPr lang="en-CA" sz="2400" b="1" dirty="0">
                    <a:solidFill>
                      <a:srgbClr val="002060"/>
                    </a:solidFill>
                    <a:latin typeface="Bahnschrift" panose="020B0502040204020203" pitchFamily="34" charset="0"/>
                    <a:cs typeface="Cascadia Mono" panose="020B0609020000020004" pitchFamily="49" charset="0"/>
                  </a:rPr>
                  <a:t>=0.5484262</a:t>
                </a:r>
              </a:p>
            </p:txBody>
          </p:sp>
        </mc:Choice>
        <mc:Fallback xmlns="">
          <p:sp>
            <p:nvSpPr>
              <p:cNvPr id="7" name="Content Placeholder 6">
                <a:extLst>
                  <a:ext uri="{FF2B5EF4-FFF2-40B4-BE49-F238E27FC236}">
                    <a16:creationId xmlns:a16="http://schemas.microsoft.com/office/drawing/2014/main" id="{76C623DD-F4D3-C3DD-0BDD-82DFC988D6D2}"/>
                  </a:ext>
                </a:extLst>
              </p:cNvPr>
              <p:cNvSpPr>
                <a:spLocks noGrp="1" noRot="1" noChangeAspect="1" noMove="1" noResize="1" noEditPoints="1" noAdjustHandles="1" noChangeArrowheads="1" noChangeShapeType="1" noTextEdit="1"/>
              </p:cNvSpPr>
              <p:nvPr>
                <p:ph idx="1"/>
              </p:nvPr>
            </p:nvSpPr>
            <p:spPr>
              <a:xfrm>
                <a:off x="838200" y="1825625"/>
                <a:ext cx="10822858" cy="4667250"/>
              </a:xfrm>
              <a:blipFill>
                <a:blip r:embed="rId2"/>
                <a:stretch>
                  <a:fillRect l="-901" t="-653"/>
                </a:stretch>
              </a:blipFill>
            </p:spPr>
            <p:txBody>
              <a:bodyPr/>
              <a:lstStyle/>
              <a:p>
                <a:r>
                  <a:rPr lang="en-CA">
                    <a:noFill/>
                  </a:rPr>
                  <a:t> </a:t>
                </a:r>
              </a:p>
            </p:txBody>
          </p:sp>
        </mc:Fallback>
      </mc:AlternateContent>
    </p:spTree>
    <p:extLst>
      <p:ext uri="{BB962C8B-B14F-4D97-AF65-F5344CB8AC3E}">
        <p14:creationId xmlns:p14="http://schemas.microsoft.com/office/powerpoint/2010/main" val="9426671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B0886-5A47-7896-7F9A-B58C22354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CCE6A-E0AA-5376-3C08-555271D87A83}"/>
              </a:ext>
            </a:extLst>
          </p:cNvPr>
          <p:cNvSpPr>
            <a:spLocks noGrp="1"/>
          </p:cNvSpPr>
          <p:nvPr>
            <p:ph type="title"/>
          </p:nvPr>
        </p:nvSpPr>
        <p:spPr/>
        <p:txBody>
          <a:bodyPr>
            <a:normAutofit/>
          </a:bodyPr>
          <a:lstStyle/>
          <a:p>
            <a:r>
              <a:rPr lang="en-CA" b="1" dirty="0">
                <a:latin typeface="Bahnschrift" panose="020B0502040204020203" pitchFamily="34" charset="0"/>
                <a:ea typeface="Cambria Math" panose="02040503050406030204" pitchFamily="18" charset="0"/>
                <a:cs typeface="Cascadia Code" panose="020B0609020000020004" pitchFamily="49" charset="0"/>
              </a:rPr>
              <a:t>Exercise</a:t>
            </a:r>
            <a:endParaRPr lang="en-CA" dirty="0">
              <a:latin typeface="Bahnschrift" panose="020B0502040204020203" pitchFamily="34"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98D06E10-4C61-1633-E1A9-29F790542A6C}"/>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61D243D-18E1-27C2-150A-EB2E75EE2668}"/>
                  </a:ext>
                </a:extLst>
              </p:cNvPr>
              <p:cNvSpPr>
                <a:spLocks noGrp="1"/>
              </p:cNvSpPr>
              <p:nvPr>
                <p:ph idx="1"/>
              </p:nvPr>
            </p:nvSpPr>
            <p:spPr>
              <a:xfrm>
                <a:off x="838200" y="1825625"/>
                <a:ext cx="10822858" cy="4667250"/>
              </a:xfrm>
            </p:spPr>
            <p:txBody>
              <a:bodyPr>
                <a:normAutofit/>
              </a:bodyPr>
              <a:lstStyle/>
              <a:p>
                <a:pPr marL="0" indent="0">
                  <a:buNone/>
                </a:pPr>
                <a:r>
                  <a:rPr lang="en-CA" sz="2400" dirty="0">
                    <a:solidFill>
                      <a:srgbClr val="002060"/>
                    </a:solidFill>
                    <a:latin typeface="Bahnschrift" panose="020B0502040204020203" pitchFamily="34" charset="0"/>
                    <a:cs typeface="Cascadia Mono" panose="020B0609020000020004" pitchFamily="49" charset="0"/>
                  </a:rPr>
                  <a:t>With the likelihood statistic, </a:t>
                </a:r>
                <a14:m>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𝑅</m:t>
                    </m:r>
                    <m:d>
                      <m:dPr>
                        <m:ctrlPr>
                          <a:rPr lang="en-CA" sz="2400" b="0" i="1" smtClean="0">
                            <a:solidFill>
                              <a:srgbClr val="002060"/>
                            </a:solidFill>
                            <a:latin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f>
                      <m:f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sSup>
                          <m:sSup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p>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48</m:t>
                            </m:r>
                          </m:sup>
                        </m:sSup>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(1−</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e>
                          <m:sup>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52</m:t>
                            </m:r>
                          </m:sup>
                        </m:sSup>
                      </m:num>
                      <m:den>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acc>
                              <m:accPr>
                                <m:chr m:val="̂"/>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acc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acc>
                          </m:e>
                          <m:sup>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48</m:t>
                            </m:r>
                          </m:sup>
                        </m:sSup>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(1−</m:t>
                            </m:r>
                            <m:acc>
                              <m:accPr>
                                <m:chr m:val="̂"/>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accPr>
                              <m:e>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acc>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e>
                          <m:sup>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52</m:t>
                            </m:r>
                          </m:sup>
                        </m:sSup>
                      </m:den>
                    </m:f>
                  </m:oMath>
                </a14:m>
                <a:r>
                  <a:rPr lang="en-CA" sz="2400" dirty="0">
                    <a:solidFill>
                      <a:srgbClr val="002060"/>
                    </a:solidFill>
                    <a:latin typeface="Bahnschrift" panose="020B0502040204020203" pitchFamily="34" charset="0"/>
                    <a:cs typeface="Cascadia Mono" panose="020B0609020000020004" pitchFamily="49" charset="0"/>
                  </a:rPr>
                  <a:t> where </a:t>
                </a:r>
                <a14:m>
                  <m:oMath xmlns:m="http://schemas.openxmlformats.org/officeDocument/2006/math">
                    <m:acc>
                      <m:accPr>
                        <m:chr m:val="̂"/>
                        <m:ctrlPr>
                          <a:rPr lang="en-CA" sz="2400" i="1" smtClean="0">
                            <a:solidFill>
                              <a:srgbClr val="002060"/>
                            </a:solidFill>
                            <a:latin typeface="Cambria Math" panose="02040503050406030204" pitchFamily="18" charset="0"/>
                            <a:cs typeface="Cascadia Mono" panose="020B0609020000020004" pitchFamily="49" charset="0"/>
                          </a:rPr>
                        </m:ctrlPr>
                      </m:accPr>
                      <m:e>
                        <m:r>
                          <a:rPr lang="en-CA"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acc>
                    <m:r>
                      <a:rPr lang="en-CA" sz="2400" b="0" i="1" smtClean="0">
                        <a:solidFill>
                          <a:srgbClr val="002060"/>
                        </a:solidFill>
                        <a:latin typeface="Cambria Math" panose="02040503050406030204" pitchFamily="18" charset="0"/>
                        <a:cs typeface="Cascadia Mono" panose="020B0609020000020004" pitchFamily="49" charset="0"/>
                      </a:rPr>
                      <m:t>=0.48</m:t>
                    </m:r>
                  </m:oMath>
                </a14:m>
                <a:r>
                  <a:rPr lang="en-CA" sz="2400" dirty="0">
                    <a:solidFill>
                      <a:srgbClr val="002060"/>
                    </a:solidFill>
                    <a:latin typeface="Bahnschrift" panose="020B0502040204020203" pitchFamily="34" charset="0"/>
                    <a:cs typeface="Cascadia Mono" panose="020B0609020000020004" pitchFamily="49" charset="0"/>
                  </a:rPr>
                  <a:t>. </a:t>
                </a:r>
              </a:p>
              <a:p>
                <a:pPr marL="0" indent="0">
                  <a:buNone/>
                </a:pPr>
                <a:r>
                  <a:rPr lang="en-CA" sz="2400" dirty="0">
                    <a:solidFill>
                      <a:srgbClr val="002060"/>
                    </a:solidFill>
                    <a:latin typeface="Bahnschrift" panose="020B0502040204020203" pitchFamily="34" charset="0"/>
                    <a:cs typeface="Cascadia Mono" panose="020B0609020000020004" pitchFamily="49" charset="0"/>
                  </a:rPr>
                  <a:t>Thus, the test statistic is </a:t>
                </a:r>
                <a14:m>
                  <m:oMath xmlns:m="http://schemas.openxmlformats.org/officeDocument/2006/math">
                    <m:r>
                      <m:rPr>
                        <m:sty m:val="p"/>
                      </m:rPr>
                      <a:rPr lang="el-GR" sz="240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log</m:t>
                        </m:r>
                      </m:fName>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𝑅</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sSub>
                          <m:sSub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e>
                    </m:func>
                  </m:oMath>
                </a14:m>
                <a:r>
                  <a:rPr lang="en-CA" sz="2400" dirty="0">
                    <a:solidFill>
                      <a:srgbClr val="002060"/>
                    </a:solidFill>
                    <a:latin typeface="Bahnschrift" panose="020B0502040204020203" pitchFamily="34" charset="0"/>
                    <a:cs typeface="Cascadia Mono" panose="020B0609020000020004" pitchFamily="49" charset="0"/>
                  </a:rPr>
                  <a:t>.</a:t>
                </a:r>
              </a:p>
              <a:p>
                <a:pPr marL="0" indent="0">
                  <a:buNone/>
                </a:pPr>
                <a:r>
                  <a:rPr lang="en-CA" sz="2400" dirty="0">
                    <a:solidFill>
                      <a:srgbClr val="002060"/>
                    </a:solidFill>
                    <a:latin typeface="Bahnschrift" panose="020B0502040204020203" pitchFamily="34" charset="0"/>
                    <a:cs typeface="Cascadia Mono" panose="020B0609020000020004" pitchFamily="49" charset="0"/>
                  </a:rPr>
                  <a:t>Thus, our observed value is </a:t>
                </a:r>
                <a14:m>
                  <m:oMath xmlns:m="http://schemas.openxmlformats.org/officeDocument/2006/math">
                    <m:r>
                      <m:rPr>
                        <m:sty m:val="p"/>
                      </m:rPr>
                      <a:rPr lang="el-GR"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b>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=−2</m:t>
                    </m:r>
                    <m:func>
                      <m:func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uncPr>
                      <m:fName>
                        <m:r>
                          <m:rPr>
                            <m:sty m:val="p"/>
                          </m:rPr>
                          <a:rPr lang="en-CA" sz="2400" b="0" i="0"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log</m:t>
                        </m:r>
                      </m:fName>
                      <m:e>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f>
                              <m:f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fPr>
                              <m:num>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0.51</m:t>
                                    </m:r>
                                  </m:e>
                                  <m:sup>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48</m:t>
                                    </m:r>
                                  </m:sup>
                                </m:sSup>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0.49</m:t>
                                        </m:r>
                                      </m:e>
                                    </m:d>
                                  </m:e>
                                  <m:sup>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52</m:t>
                                    </m:r>
                                  </m:sup>
                                </m:sSup>
                              </m:num>
                              <m:den>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0.48</m:t>
                                    </m:r>
                                  </m:e>
                                  <m:sup>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48</m:t>
                                    </m:r>
                                  </m:sup>
                                </m:sSup>
                                <m:sSup>
                                  <m:sSup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pPr>
                                  <m:e>
                                    <m:d>
                                      <m:dPr>
                                        <m:ctrlPr>
                                          <a:rPr lang="en-CA" sz="2400" b="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0.52</m:t>
                                        </m:r>
                                      </m:e>
                                    </m:d>
                                  </m:e>
                                  <m:sup>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52</m:t>
                                    </m:r>
                                  </m:sup>
                                </m:sSup>
                              </m:den>
                            </m:f>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=0.360072</m:t>
                        </m:r>
                      </m:e>
                    </m:func>
                  </m:oMath>
                </a14:m>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endParaRPr lang="en-CA" sz="2400" dirty="0">
                  <a:solidFill>
                    <a:srgbClr val="002060"/>
                  </a:solidFill>
                  <a:latin typeface="Bahnschrift" panose="020B0502040204020203" pitchFamily="34"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Now, the p-value:</a:t>
                </a:r>
              </a:p>
              <a:p>
                <a:pPr marL="0" indent="0">
                  <a:buNone/>
                </a:pPr>
                <a14:m>
                  <m:oMathPara xmlns:m="http://schemas.openxmlformats.org/officeDocument/2006/math">
                    <m:oMathParaPr>
                      <m:jc m:val="centerGroup"/>
                    </m:oMathParaPr>
                    <m:oMath xmlns:m="http://schemas.openxmlformats.org/officeDocument/2006/math">
                      <m:r>
                        <a:rPr lang="en-CA" sz="2400" b="0" i="1" smtClean="0">
                          <a:solidFill>
                            <a:srgbClr val="002060"/>
                          </a:solidFill>
                          <a:latin typeface="Cambria Math" panose="02040503050406030204" pitchFamily="18" charset="0"/>
                          <a:cs typeface="Cascadia Mono" panose="020B0609020000020004" pitchFamily="49" charset="0"/>
                        </a:rPr>
                        <m:t>𝑝</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𝑣𝑎𝑙𝑢𝑒</m:t>
                      </m:r>
                      <m:r>
                        <a:rPr lang="en-CA" sz="2400" b="0" i="1" smtClean="0">
                          <a:solidFill>
                            <a:srgbClr val="002060"/>
                          </a:solidFill>
                          <a:latin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cs typeface="Cascadia Mono" panose="020B0609020000020004" pitchFamily="49" charset="0"/>
                            </a:rPr>
                          </m:ctrlPr>
                        </m:dPr>
                        <m:e>
                          <m:r>
                            <m:rPr>
                              <m:sty m:val="p"/>
                            </m:rPr>
                            <a:rPr lang="el-GR"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b>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m:rPr>
                              <m:sty m:val="p"/>
                            </m:rPr>
                            <a:rPr lang="el-GR"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λ</m:t>
                          </m:r>
                          <m:d>
                            <m:d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sSub>
                                <m:sSubPr>
                                  <m:ctrlP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sSubPr>
                                <m:e>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𝜃</m:t>
                                  </m:r>
                                </m:e>
                                <m:sub>
                                  <m:r>
                                    <a:rPr lang="en-CA" sz="2400" i="1">
                                      <a:solidFill>
                                        <a:srgbClr val="002060"/>
                                      </a:solidFill>
                                      <a:latin typeface="Cambria Math" panose="02040503050406030204" pitchFamily="18" charset="0"/>
                                      <a:ea typeface="Cambria Math" panose="02040503050406030204" pitchFamily="18" charset="0"/>
                                      <a:cs typeface="Cascadia Mono" panose="020B0609020000020004" pitchFamily="49" charset="0"/>
                                    </a:rPr>
                                    <m:t>0</m:t>
                                  </m:r>
                                </m:sub>
                              </m:sSub>
                            </m:e>
                          </m:d>
                        </m:e>
                      </m:d>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𝑃</m:t>
                      </m:r>
                      <m:d>
                        <m:dPr>
                          <m:ctrlP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ctrlPr>
                        </m:dPr>
                        <m:e>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𝑊</m:t>
                          </m:r>
                          <m:r>
                            <a:rPr lang="en-CA" sz="2400" b="0" i="1" smtClean="0">
                              <a:solidFill>
                                <a:srgbClr val="002060"/>
                              </a:solidFill>
                              <a:latin typeface="Cambria Math" panose="02040503050406030204" pitchFamily="18" charset="0"/>
                              <a:ea typeface="Cambria Math" panose="02040503050406030204" pitchFamily="18" charset="0"/>
                              <a:cs typeface="Cascadia Mono" panose="020B0609020000020004" pitchFamily="49" charset="0"/>
                            </a:rPr>
                            <m:t>≥0.36</m:t>
                          </m:r>
                        </m:e>
                      </m:d>
                    </m:oMath>
                  </m:oMathPara>
                </a14:m>
                <a:endParaRPr lang="en-CA" sz="2400" b="0" dirty="0">
                  <a:solidFill>
                    <a:srgbClr val="002060"/>
                  </a:solidFill>
                  <a:latin typeface="Bahnschrift" panose="020B0502040204020203" pitchFamily="34" charset="0"/>
                  <a:ea typeface="Cambria Math" panose="02040503050406030204" pitchFamily="18" charset="0"/>
                  <a:cs typeface="Cascadia Mono" panose="020B0609020000020004" pitchFamily="49" charset="0"/>
                </a:endParaRPr>
              </a:p>
              <a:p>
                <a:pPr marL="0" indent="0">
                  <a:buNone/>
                </a:pPr>
                <a:r>
                  <a:rPr lang="en-CA" sz="2400" dirty="0">
                    <a:solidFill>
                      <a:srgbClr val="002060"/>
                    </a:solidFill>
                    <a:latin typeface="Bahnschrift" panose="020B0502040204020203" pitchFamily="34" charset="0"/>
                    <a:cs typeface="Cascadia Mono" panose="020B0609020000020004" pitchFamily="49" charset="0"/>
                  </a:rPr>
                  <a:t>Using R code ruthlessly commandeered,</a:t>
                </a:r>
              </a:p>
              <a:p>
                <a:pPr marL="0" indent="0">
                  <a:buNone/>
                </a:pPr>
                <a:r>
                  <a:rPr lang="en-US" sz="2000" dirty="0">
                    <a:solidFill>
                      <a:srgbClr val="00B0F0"/>
                    </a:solidFill>
                    <a:latin typeface="Lucida Console" panose="020B0609040504020204" pitchFamily="49" charset="0"/>
                    <a:cs typeface="Cascadia Mono" panose="020B0609020000020004" pitchFamily="49" charset="0"/>
                  </a:rPr>
                  <a:t>1-pchisq(lambda, 1)</a:t>
                </a:r>
              </a:p>
              <a:p>
                <a:pPr marL="0" indent="0">
                  <a:buNone/>
                </a:pPr>
                <a:r>
                  <a:rPr lang="en-CA" sz="2400" b="1" dirty="0">
                    <a:solidFill>
                      <a:srgbClr val="002060"/>
                    </a:solidFill>
                    <a:latin typeface="Bahnschrift" panose="020B0502040204020203" pitchFamily="34" charset="0"/>
                    <a:cs typeface="Cascadia Mono" panose="020B0609020000020004" pitchFamily="49" charset="0"/>
                  </a:rPr>
                  <a:t>=0.5484662</a:t>
                </a:r>
              </a:p>
            </p:txBody>
          </p:sp>
        </mc:Choice>
        <mc:Fallback xmlns="">
          <p:sp>
            <p:nvSpPr>
              <p:cNvPr id="7" name="Content Placeholder 6">
                <a:extLst>
                  <a:ext uri="{FF2B5EF4-FFF2-40B4-BE49-F238E27FC236}">
                    <a16:creationId xmlns:a16="http://schemas.microsoft.com/office/drawing/2014/main" id="{861D243D-18E1-27C2-150A-EB2E75EE2668}"/>
                  </a:ext>
                </a:extLst>
              </p:cNvPr>
              <p:cNvSpPr>
                <a:spLocks noGrp="1" noRot="1" noChangeAspect="1" noMove="1" noResize="1" noEditPoints="1" noAdjustHandles="1" noChangeArrowheads="1" noChangeShapeType="1" noTextEdit="1"/>
              </p:cNvSpPr>
              <p:nvPr>
                <p:ph idx="1"/>
              </p:nvPr>
            </p:nvSpPr>
            <p:spPr>
              <a:xfrm>
                <a:off x="838200" y="1825625"/>
                <a:ext cx="10822858" cy="4667250"/>
              </a:xfrm>
              <a:blipFill>
                <a:blip r:embed="rId2"/>
                <a:stretch>
                  <a:fillRect l="-901"/>
                </a:stretch>
              </a:blipFill>
            </p:spPr>
            <p:txBody>
              <a:bodyPr/>
              <a:lstStyle/>
              <a:p>
                <a:r>
                  <a:rPr lang="en-CA">
                    <a:noFill/>
                  </a:rPr>
                  <a:t> </a:t>
                </a:r>
              </a:p>
            </p:txBody>
          </p:sp>
        </mc:Fallback>
      </mc:AlternateContent>
    </p:spTree>
    <p:extLst>
      <p:ext uri="{BB962C8B-B14F-4D97-AF65-F5344CB8AC3E}">
        <p14:creationId xmlns:p14="http://schemas.microsoft.com/office/powerpoint/2010/main" val="9399770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9E17F-FB3D-17CF-1C7A-4894652F44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6271-4E24-BE78-A169-8CFE038CADBD}"/>
              </a:ext>
            </a:extLst>
          </p:cNvPr>
          <p:cNvSpPr>
            <a:spLocks noGrp="1"/>
          </p:cNvSpPr>
          <p:nvPr>
            <p:ph type="title"/>
          </p:nvPr>
        </p:nvSpPr>
        <p:spPr/>
        <p:txBody>
          <a:bodyPr>
            <a:normAutofit/>
          </a:bodyPr>
          <a:lstStyle/>
          <a:p>
            <a:r>
              <a:rPr lang="en-CA" dirty="0">
                <a:latin typeface="Bahnschrift" panose="020B0502040204020203" pitchFamily="34" charset="0"/>
                <a:ea typeface="Cambria Math" panose="02040503050406030204" pitchFamily="18" charset="0"/>
                <a:cs typeface="Cascadia Code" panose="020B0609020000020004" pitchFamily="49" charset="0"/>
              </a:rPr>
              <a:t>All the P-values are slightly different</a:t>
            </a:r>
          </a:p>
        </p:txBody>
      </p:sp>
      <p:sp>
        <p:nvSpPr>
          <p:cNvPr id="5" name="Rectangle 4">
            <a:extLst>
              <a:ext uri="{FF2B5EF4-FFF2-40B4-BE49-F238E27FC236}">
                <a16:creationId xmlns:a16="http://schemas.microsoft.com/office/drawing/2014/main" id="{07B66BA1-44DC-E4FB-22B6-85AECC5AC078}"/>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2D267AE1-DE9E-4B88-9C97-F7AA76D8A134}"/>
                  </a:ext>
                </a:extLst>
              </p:cNvPr>
              <p:cNvSpPr>
                <a:spLocks noGrp="1"/>
              </p:cNvSpPr>
              <p:nvPr>
                <p:ph idx="1"/>
              </p:nvPr>
            </p:nvSpPr>
            <p:spPr>
              <a:xfrm>
                <a:off x="838200" y="1825625"/>
                <a:ext cx="10822858" cy="4667250"/>
              </a:xfrm>
            </p:spPr>
            <p:txBody>
              <a:bodyPr>
                <a:normAutofit/>
              </a:bodyPr>
              <a:lstStyle/>
              <a:p>
                <a:r>
                  <a:rPr lang="en-CA" sz="2400" dirty="0">
                    <a:latin typeface="Bahnschrift" panose="020B0502040204020203" pitchFamily="34" charset="0"/>
                    <a:cs typeface="Cascadia Mono" panose="020B0609020000020004" pitchFamily="49" charset="0"/>
                  </a:rPr>
                  <a:t>You may have noticed that they are slightly different.</a:t>
                </a:r>
              </a:p>
              <a:p>
                <a:r>
                  <a:rPr lang="en-CA" sz="2400" dirty="0">
                    <a:latin typeface="Bahnschrift" panose="020B0502040204020203" pitchFamily="34" charset="0"/>
                    <a:cs typeface="Cascadia Mono" panose="020B0609020000020004" pitchFamily="49" charset="0"/>
                  </a:rPr>
                  <a:t>This is fine, because we are using approximations!</a:t>
                </a:r>
              </a:p>
              <a:p>
                <a:r>
                  <a:rPr lang="en-CA" sz="2400" dirty="0">
                    <a:latin typeface="Bahnschrift" panose="020B0502040204020203" pitchFamily="34" charset="0"/>
                    <a:cs typeface="Cascadia Mono" panose="020B0609020000020004" pitchFamily="49" charset="0"/>
                  </a:rPr>
                  <a:t>We should see it approach the Exact for more </a:t>
                </a:r>
                <a14:m>
                  <m:oMath xmlns:m="http://schemas.openxmlformats.org/officeDocument/2006/math">
                    <m:r>
                      <a:rPr lang="en-CA" sz="2400" b="0" i="1" smtClean="0">
                        <a:latin typeface="Cambria Math" panose="02040503050406030204" pitchFamily="18" charset="0"/>
                        <a:cs typeface="Cascadia Mono" panose="020B0609020000020004" pitchFamily="49" charset="0"/>
                      </a:rPr>
                      <m:t>𝑛</m:t>
                    </m:r>
                  </m:oMath>
                </a14:m>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a:p>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rPr>
                  <a:t>Usually, the choice of exact or approximate p-value will not affect the conclusion. However, we must be aware of the limitations of approximate methods and decide the method we end up using BEFORE gathering data!</a:t>
                </a:r>
              </a:p>
              <a:p>
                <a:pPr marL="0" indent="0">
                  <a:buNone/>
                </a:pPr>
                <a:endParaRPr lang="en-CA" sz="2400" dirty="0">
                  <a:latin typeface="Bahnschrift" panose="020B0502040204020203" pitchFamily="34" charset="0"/>
                  <a:cs typeface="Cascadia Mono" panose="020B0609020000020004" pitchFamily="49" charset="0"/>
                </a:endParaRPr>
              </a:p>
              <a:p>
                <a:r>
                  <a:rPr lang="en-CA" sz="2400" dirty="0">
                    <a:latin typeface="Bahnschrift" panose="020B0502040204020203" pitchFamily="34" charset="0"/>
                    <a:cs typeface="Cascadia Mono" panose="020B0609020000020004" pitchFamily="49" charset="0"/>
                    <a:hlinkClick r:id="rId2"/>
                  </a:rPr>
                  <a:t>https://rshiny.math.uwaterloo.ca/sas/stat231/comparingpvalues/</a:t>
                </a:r>
                <a:r>
                  <a:rPr lang="en-CA" sz="2400" dirty="0">
                    <a:latin typeface="Bahnschrift" panose="020B0502040204020203" pitchFamily="34" charset="0"/>
                    <a:cs typeface="Cascadia Mono" panose="020B0609020000020004" pitchFamily="49" charset="0"/>
                  </a:rPr>
                  <a:t>  </a:t>
                </a:r>
              </a:p>
            </p:txBody>
          </p:sp>
        </mc:Choice>
        <mc:Fallback xmlns="">
          <p:sp>
            <p:nvSpPr>
              <p:cNvPr id="7" name="Content Placeholder 6">
                <a:extLst>
                  <a:ext uri="{FF2B5EF4-FFF2-40B4-BE49-F238E27FC236}">
                    <a16:creationId xmlns:a16="http://schemas.microsoft.com/office/drawing/2014/main" id="{2D267AE1-DE9E-4B88-9C97-F7AA76D8A134}"/>
                  </a:ext>
                </a:extLst>
              </p:cNvPr>
              <p:cNvSpPr>
                <a:spLocks noGrp="1" noRot="1" noChangeAspect="1" noMove="1" noResize="1" noEditPoints="1" noAdjustHandles="1" noChangeArrowheads="1" noChangeShapeType="1" noTextEdit="1"/>
              </p:cNvSpPr>
              <p:nvPr>
                <p:ph idx="1"/>
              </p:nvPr>
            </p:nvSpPr>
            <p:spPr>
              <a:xfrm>
                <a:off x="838200" y="1825625"/>
                <a:ext cx="10822858" cy="4667250"/>
              </a:xfrm>
              <a:blipFill>
                <a:blip r:embed="rId3"/>
                <a:stretch>
                  <a:fillRect l="-901" t="-1828"/>
                </a:stretch>
              </a:blipFill>
            </p:spPr>
            <p:txBody>
              <a:bodyPr/>
              <a:lstStyle/>
              <a:p>
                <a:r>
                  <a:rPr lang="en-CA">
                    <a:noFill/>
                  </a:rPr>
                  <a:t> </a:t>
                </a:r>
              </a:p>
            </p:txBody>
          </p:sp>
        </mc:Fallback>
      </mc:AlternateContent>
      <p:pic>
        <p:nvPicPr>
          <p:cNvPr id="4" name="Picture 3">
            <a:extLst>
              <a:ext uri="{FF2B5EF4-FFF2-40B4-BE49-F238E27FC236}">
                <a16:creationId xmlns:a16="http://schemas.microsoft.com/office/drawing/2014/main" id="{56C0DDEF-73E3-0F3F-E040-4DA3CF10C518}"/>
              </a:ext>
            </a:extLst>
          </p:cNvPr>
          <p:cNvPicPr>
            <a:picLocks noChangeAspect="1"/>
          </p:cNvPicPr>
          <p:nvPr/>
        </p:nvPicPr>
        <p:blipFill>
          <a:blip r:embed="rId4"/>
          <a:stretch>
            <a:fillRect/>
          </a:stretch>
        </p:blipFill>
        <p:spPr>
          <a:xfrm>
            <a:off x="8546690" y="1825625"/>
            <a:ext cx="3114368" cy="1961189"/>
          </a:xfrm>
          <a:prstGeom prst="rect">
            <a:avLst/>
          </a:prstGeom>
        </p:spPr>
      </p:pic>
    </p:spTree>
    <p:extLst>
      <p:ext uri="{BB962C8B-B14F-4D97-AF65-F5344CB8AC3E}">
        <p14:creationId xmlns:p14="http://schemas.microsoft.com/office/powerpoint/2010/main" val="86666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F017-08F7-36A6-ACE1-DBC009BB9020}"/>
            </a:ext>
          </a:extLst>
        </p:cNvPr>
        <p:cNvGrpSpPr/>
        <p:nvPr/>
      </p:nvGrpSpPr>
      <p:grpSpPr>
        <a:xfrm>
          <a:off x="0" y="0"/>
          <a:ext cx="0" cy="0"/>
          <a:chOff x="0" y="0"/>
          <a:chExt cx="0" cy="0"/>
        </a:xfrm>
      </p:grpSpPr>
      <p:pic>
        <p:nvPicPr>
          <p:cNvPr id="2050" name="Picture 2" descr="Q–Q plot - Wikipedia">
            <a:extLst>
              <a:ext uri="{FF2B5EF4-FFF2-40B4-BE49-F238E27FC236}">
                <a16:creationId xmlns:a16="http://schemas.microsoft.com/office/drawing/2014/main" id="{8859002F-A6D0-169D-2C88-E68955FC838D}"/>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 y="-2831914"/>
            <a:ext cx="12123174" cy="108572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102102-8A33-B96A-B375-85748DD8D62C}"/>
              </a:ext>
            </a:extLst>
          </p:cNvPr>
          <p:cNvSpPr>
            <a:spLocks noGrp="1"/>
          </p:cNvSpPr>
          <p:nvPr>
            <p:ph type="title"/>
          </p:nvPr>
        </p:nvSpPr>
        <p:spPr/>
        <p:txBody>
          <a:bodyPr/>
          <a:lstStyle/>
          <a:p>
            <a:r>
              <a:rPr lang="en-CA">
                <a:latin typeface="Cascadia Code" panose="020B0609020000020004" pitchFamily="49" charset="0"/>
                <a:ea typeface="Cambria Math" panose="02040503050406030204" pitchFamily="18" charset="0"/>
                <a:cs typeface="Cascadia Code" panose="020B0609020000020004" pitchFamily="49" charset="0"/>
              </a:rPr>
              <a:t>QQ Plots and Model Fit</a:t>
            </a:r>
            <a:endParaRPr lang="en-CA" dirty="0">
              <a:latin typeface="Cascadia Code" panose="020B0609020000020004" pitchFamily="49" charset="0"/>
              <a:ea typeface="Cambria Math" panose="02040503050406030204" pitchFamily="18" charset="0"/>
              <a:cs typeface="Cascadia Code" panose="020B0609020000020004" pitchFamily="49" charset="0"/>
            </a:endParaRPr>
          </a:p>
        </p:txBody>
      </p:sp>
      <p:sp>
        <p:nvSpPr>
          <p:cNvPr id="5" name="Rectangle 4">
            <a:extLst>
              <a:ext uri="{FF2B5EF4-FFF2-40B4-BE49-F238E27FC236}">
                <a16:creationId xmlns:a16="http://schemas.microsoft.com/office/drawing/2014/main" id="{38810D03-F00F-1130-20E6-C00729546217}"/>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9" name="Rectangle 8">
            <a:extLst>
              <a:ext uri="{FF2B5EF4-FFF2-40B4-BE49-F238E27FC236}">
                <a16:creationId xmlns:a16="http://schemas.microsoft.com/office/drawing/2014/main" id="{0B94B439-7454-FB0E-8BC6-59B2F45CF66E}"/>
              </a:ext>
            </a:extLst>
          </p:cNvPr>
          <p:cNvSpPr/>
          <p:nvPr/>
        </p:nvSpPr>
        <p:spPr>
          <a:xfrm>
            <a:off x="0" y="6539696"/>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Cascadia Code" panose="020B0609020000020004" pitchFamily="49" charset="0"/>
              <a:cs typeface="Cascadia Code" panose="020B0609020000020004" pitchFamily="49" charset="0"/>
            </a:endParaRPr>
          </a:p>
        </p:txBody>
      </p:sp>
      <p:sp>
        <p:nvSpPr>
          <p:cNvPr id="6" name="Text Placeholder 5">
            <a:extLst>
              <a:ext uri="{FF2B5EF4-FFF2-40B4-BE49-F238E27FC236}">
                <a16:creationId xmlns:a16="http://schemas.microsoft.com/office/drawing/2014/main" id="{574792F2-08B8-C106-66AB-85F03843D0ED}"/>
              </a:ext>
            </a:extLst>
          </p:cNvPr>
          <p:cNvSpPr>
            <a:spLocks noGrp="1"/>
          </p:cNvSpPr>
          <p:nvPr>
            <p:ph type="body" idx="1"/>
          </p:nvPr>
        </p:nvSpPr>
        <p:spPr>
          <a:xfrm>
            <a:off x="844550" y="4562475"/>
            <a:ext cx="10515600" cy="1500187"/>
          </a:xfrm>
        </p:spPr>
        <p:txBody>
          <a:bodyPr/>
          <a:lstStyle/>
          <a:p>
            <a:r>
              <a:rPr lang="en-CA">
                <a:latin typeface="Cascadia Code" panose="020B0609020000020004" pitchFamily="49" charset="0"/>
                <a:cs typeface="Cascadia Code" panose="020B0609020000020004" pitchFamily="49" charset="0"/>
              </a:rPr>
              <a:t>4 Shapes to Know.</a:t>
            </a:r>
            <a:endParaRPr lang="en-CA" dirty="0">
              <a:latin typeface="Cascadia Code" panose="020B0609020000020004" pitchFamily="49" charset="0"/>
              <a:cs typeface="Cascadia Code" panose="020B0609020000020004" pitchFamily="49" charset="0"/>
            </a:endParaRPr>
          </a:p>
        </p:txBody>
      </p:sp>
    </p:spTree>
    <p:extLst>
      <p:ext uri="{BB962C8B-B14F-4D97-AF65-F5344CB8AC3E}">
        <p14:creationId xmlns:p14="http://schemas.microsoft.com/office/powerpoint/2010/main" val="1514329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F6246-6162-0E3D-E3B4-30EC2CF7FF6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55CAC2D-0536-F712-22F3-73341A934A39}"/>
              </a:ext>
            </a:extLst>
          </p:cNvPr>
          <p:cNvSpPr txBox="1"/>
          <p:nvPr/>
        </p:nvSpPr>
        <p:spPr>
          <a:xfrm>
            <a:off x="5161935" y="3244334"/>
            <a:ext cx="1455175" cy="369332"/>
          </a:xfrm>
          <a:prstGeom prst="rect">
            <a:avLst/>
          </a:prstGeom>
          <a:noFill/>
        </p:spPr>
        <p:txBody>
          <a:bodyPr wrap="square" rtlCol="0">
            <a:prstTxWarp prst="textFadeDown">
              <a:avLst/>
            </a:prstTxWarp>
            <a:spAutoFit/>
            <a:scene3d>
              <a:camera prst="obliqueTopLeft"/>
              <a:lightRig rig="threePt" dir="t"/>
            </a:scene3d>
          </a:bodyPr>
          <a:lstStyle/>
          <a:p>
            <a:r>
              <a:rPr lang="en-CA" dirty="0">
                <a:solidFill>
                  <a:srgbClr val="FF0000"/>
                </a:solidFill>
                <a:effectLst>
                  <a:outerShdw blurRad="60007" dir="1500000" sy="-30000" kx="800400" algn="bl" rotWithShape="0">
                    <a:prstClr val="black">
                      <a:alpha val="20000"/>
                    </a:prstClr>
                  </a:outerShdw>
                </a:effectLst>
                <a:latin typeface="Cooper Black" panose="0208090404030B020404" pitchFamily="18" charset="0"/>
              </a:rPr>
              <a:t>good luck</a:t>
            </a:r>
          </a:p>
        </p:txBody>
      </p:sp>
    </p:spTree>
    <p:extLst>
      <p:ext uri="{BB962C8B-B14F-4D97-AF65-F5344CB8AC3E}">
        <p14:creationId xmlns:p14="http://schemas.microsoft.com/office/powerpoint/2010/main" val="37488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xEl>
                                              <p:pRg st="0" end="0"/>
                                            </p:txEl>
                                          </p:spTgt>
                                        </p:tgtEl>
                                      </p:cBhvr>
                                      <p:by x="400000" y="400000"/>
                                    </p:animScale>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2000" fill="hold"/>
                                        <p:tgtEl>
                                          <p:spTgt spid="7">
                                            <p:txEl>
                                              <p:pRg st="0" end="0"/>
                                            </p:txEl>
                                          </p:spTgt>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55FE-73A8-5532-224D-A58DC867C04A}"/>
              </a:ext>
            </a:extLst>
          </p:cNvPr>
          <p:cNvSpPr>
            <a:spLocks noGrp="1"/>
          </p:cNvSpPr>
          <p:nvPr>
            <p:ph type="title"/>
          </p:nvPr>
        </p:nvSpPr>
        <p:spPr/>
        <p:txBody>
          <a:bodyPr/>
          <a:lstStyle/>
          <a:p>
            <a:r>
              <a:rPr lang="en-CA" dirty="0">
                <a:latin typeface="Bahnschrift" panose="020B0502040204020203" pitchFamily="34" charset="0"/>
              </a:rPr>
              <a:t>QQ Plots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9A2E5E-FD50-2452-582F-F8111733A757}"/>
                  </a:ext>
                </a:extLst>
              </p:cNvPr>
              <p:cNvSpPr>
                <a:spLocks noGrp="1"/>
              </p:cNvSpPr>
              <p:nvPr>
                <p:ph idx="1"/>
              </p:nvPr>
            </p:nvSpPr>
            <p:spPr>
              <a:xfrm>
                <a:off x="838199" y="1492898"/>
                <a:ext cx="10638453" cy="4999977"/>
              </a:xfrm>
            </p:spPr>
            <p:txBody>
              <a:bodyPr>
                <a:normAutofit/>
              </a:bodyPr>
              <a:lstStyle/>
              <a:p>
                <a:pPr marL="0" indent="0">
                  <a:buNone/>
                </a:pPr>
                <a:r>
                  <a:rPr lang="en-CA" b="1" dirty="0">
                    <a:latin typeface="Bahnschrift" panose="020B0502040204020203" pitchFamily="34" charset="0"/>
                    <a:cs typeface="Cascadia Mono" panose="020B0609020000020004" pitchFamily="49" charset="0"/>
                  </a:rPr>
                  <a:t>QQ Plots </a:t>
                </a:r>
                <a:r>
                  <a:rPr lang="en-CA" dirty="0">
                    <a:latin typeface="Bahnschrift" panose="020B0502040204020203" pitchFamily="34" charset="0"/>
                    <a:cs typeface="Cascadia Mono" panose="020B0609020000020004" pitchFamily="49" charset="0"/>
                  </a:rPr>
                  <a:t>plot the actual quantiles obtained from Empirical data  over the theoretical quantiles of a Gaussian distribution. The data points are </a:t>
                </a:r>
                <a14:m>
                  <m:oMath xmlns:m="http://schemas.openxmlformats.org/officeDocument/2006/math">
                    <m:sSub>
                      <m:sSubPr>
                        <m:ctrlPr>
                          <a:rPr lang="en-CA" i="1" smtClean="0">
                            <a:latin typeface="Cambria Math" panose="02040503050406030204" pitchFamily="18" charset="0"/>
                          </a:rPr>
                        </m:ctrlPr>
                      </m:sSubPr>
                      <m:e>
                        <m:r>
                          <a:rPr lang="en-CA" b="0" i="1" smtClean="0">
                            <a:latin typeface="Cambria Math" panose="02040503050406030204" pitchFamily="18" charset="0"/>
                          </a:rPr>
                          <m:t>𝑄</m:t>
                        </m:r>
                      </m:e>
                      <m:sub>
                        <m:r>
                          <a:rPr lang="en-CA" b="0" i="1" smtClean="0">
                            <a:latin typeface="Cambria Math" panose="02040503050406030204" pitchFamily="18" charset="0"/>
                          </a:rPr>
                          <m:t>𝑧</m:t>
                        </m:r>
                      </m:sub>
                    </m:sSub>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𝑖</m:t>
                            </m:r>
                          </m:num>
                          <m:den>
                            <m:r>
                              <a:rPr lang="en-CA" b="0" i="1" smtClean="0">
                                <a:latin typeface="Cambria Math" panose="02040503050406030204" pitchFamily="18" charset="0"/>
                              </a:rPr>
                              <m:t>𝑛</m:t>
                            </m:r>
                            <m:r>
                              <a:rPr lang="en-CA" b="0" i="1" smtClean="0">
                                <a:latin typeface="Cambria Math" panose="02040503050406030204" pitchFamily="18" charset="0"/>
                              </a:rPr>
                              <m:t>+1</m:t>
                            </m:r>
                          </m:den>
                        </m:f>
                      </m:e>
                    </m:d>
                    <m:r>
                      <a:rPr lang="en-CA" b="0" i="1" smtClean="0">
                        <a:latin typeface="Cambria Math" panose="02040503050406030204" pitchFamily="18" charset="0"/>
                      </a:rPr>
                      <m:t>, </m:t>
                    </m:r>
                    <m:r>
                      <a:rPr lang="en-CA" b="0" i="1" smtClean="0">
                        <a:latin typeface="Cambria Math" panose="02040503050406030204" pitchFamily="18" charset="0"/>
                      </a:rPr>
                      <m:t>𝑞</m:t>
                    </m:r>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𝑖</m:t>
                        </m:r>
                      </m:num>
                      <m:den>
                        <m:r>
                          <a:rPr lang="en-CA" b="0" i="1" smtClean="0">
                            <a:latin typeface="Cambria Math" panose="02040503050406030204" pitchFamily="18" charset="0"/>
                          </a:rPr>
                          <m:t>𝑛</m:t>
                        </m:r>
                        <m:r>
                          <a:rPr lang="en-CA" b="0" i="1" smtClean="0">
                            <a:latin typeface="Cambria Math" panose="02040503050406030204" pitchFamily="18" charset="0"/>
                          </a:rPr>
                          <m:t>+1</m:t>
                        </m:r>
                      </m:den>
                    </m:f>
                    <m:r>
                      <a:rPr lang="en-CA" b="0" i="1" smtClean="0">
                        <a:latin typeface="Cambria Math" panose="02040503050406030204" pitchFamily="18" charset="0"/>
                      </a:rPr>
                      <m:t>)</m:t>
                    </m:r>
                  </m:oMath>
                </a14:m>
                <a:r>
                  <a:rPr lang="en-CA" dirty="0">
                    <a:latin typeface="Bahnschrift" panose="020B0502040204020203" pitchFamily="34" charset="0"/>
                    <a:cs typeface="Cascadia Mono" panose="020B0609020000020004" pitchFamily="49" charset="0"/>
                  </a:rPr>
                  <a:t>. Remember, these are just labels for actual numbers!</a:t>
                </a:r>
              </a:p>
              <a:p>
                <a:endParaRPr lang="en-CA" dirty="0">
                  <a:latin typeface="Bahnschrift" panose="020B0502040204020203" pitchFamily="34" charset="0"/>
                  <a:cs typeface="Cascadia Mono" panose="020B0609020000020004" pitchFamily="49" charset="0"/>
                </a:endParaRPr>
              </a:p>
              <a:p>
                <a:pPr marL="0" indent="0">
                  <a:buNone/>
                </a:pPr>
                <a:r>
                  <a:rPr lang="en-CA" dirty="0">
                    <a:latin typeface="Bahnschrift" panose="020B0502040204020203" pitchFamily="34" charset="0"/>
                    <a:cs typeface="Cascadia Mono" panose="020B0609020000020004" pitchFamily="49" charset="0"/>
                  </a:rPr>
                  <a:t>If the data came from a Gaussian distribution, we would expect the plotted data to follow a reasonably straight line without systematic deviation. Thus, it lets us identify whether the sample is Gaussian or non-Gaussian.</a:t>
                </a:r>
              </a:p>
            </p:txBody>
          </p:sp>
        </mc:Choice>
        <mc:Fallback xmlns="">
          <p:sp>
            <p:nvSpPr>
              <p:cNvPr id="3" name="Content Placeholder 2">
                <a:extLst>
                  <a:ext uri="{FF2B5EF4-FFF2-40B4-BE49-F238E27FC236}">
                    <a16:creationId xmlns:a16="http://schemas.microsoft.com/office/drawing/2014/main" id="{229A2E5E-FD50-2452-582F-F8111733A757}"/>
                  </a:ext>
                </a:extLst>
              </p:cNvPr>
              <p:cNvSpPr>
                <a:spLocks noGrp="1" noRot="1" noChangeAspect="1" noMove="1" noResize="1" noEditPoints="1" noAdjustHandles="1" noChangeArrowheads="1" noChangeShapeType="1" noTextEdit="1"/>
              </p:cNvSpPr>
              <p:nvPr>
                <p:ph idx="1"/>
              </p:nvPr>
            </p:nvSpPr>
            <p:spPr>
              <a:xfrm>
                <a:off x="838199" y="1492898"/>
                <a:ext cx="10638453" cy="4999977"/>
              </a:xfrm>
              <a:blipFill>
                <a:blip r:embed="rId2"/>
                <a:stretch>
                  <a:fillRect l="-1145" t="-2561" r="-859"/>
                </a:stretch>
              </a:blipFill>
            </p:spPr>
            <p:txBody>
              <a:bodyPr/>
              <a:lstStyle/>
              <a:p>
                <a:r>
                  <a:rPr lang="en-CA">
                    <a:noFill/>
                  </a:rPr>
                  <a:t> </a:t>
                </a:r>
              </a:p>
            </p:txBody>
          </p:sp>
        </mc:Fallback>
      </mc:AlternateContent>
      <p:sp>
        <p:nvSpPr>
          <p:cNvPr id="5" name="Rectangle 4">
            <a:extLst>
              <a:ext uri="{FF2B5EF4-FFF2-40B4-BE49-F238E27FC236}">
                <a16:creationId xmlns:a16="http://schemas.microsoft.com/office/drawing/2014/main" id="{D0E6DCC0-B2F4-3D8B-AB06-609FB0E30C8B}"/>
              </a:ext>
            </a:extLst>
          </p:cNvPr>
          <p:cNvSpPr/>
          <p:nvPr/>
        </p:nvSpPr>
        <p:spPr>
          <a:xfrm>
            <a:off x="0" y="0"/>
            <a:ext cx="12192000" cy="318304"/>
          </a:xfrm>
          <a:prstGeom prst="rect">
            <a:avLst/>
          </a:prstGeom>
          <a:solidFill>
            <a:srgbClr val="140D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Bahnschrift" panose="020B0502040204020203" pitchFamily="34" charset="0"/>
              <a:cs typeface="Cascadia Code" panose="020B0609020000020004" pitchFamily="49" charset="0"/>
            </a:endParaRPr>
          </a:p>
        </p:txBody>
      </p:sp>
    </p:spTree>
    <p:extLst>
      <p:ext uri="{BB962C8B-B14F-4D97-AF65-F5344CB8AC3E}">
        <p14:creationId xmlns:p14="http://schemas.microsoft.com/office/powerpoint/2010/main" val="138133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23a5a87-f39a-4a22-9247-3fc240c01396}" enabled="0" method="" siteId="{723a5a87-f39a-4a22-9247-3fc240c01396}" removed="1"/>
</clbl:labelList>
</file>

<file path=docProps/app.xml><?xml version="1.0" encoding="utf-8"?>
<Properties xmlns="http://schemas.openxmlformats.org/officeDocument/2006/extended-properties" xmlns:vt="http://schemas.openxmlformats.org/officeDocument/2006/docPropsVTypes">
  <TotalTime>3978</TotalTime>
  <Words>5529</Words>
  <Application>Microsoft Office PowerPoint</Application>
  <PresentationFormat>Widescreen</PresentationFormat>
  <Paragraphs>466</Paragraphs>
  <Slides>80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Aptos</vt:lpstr>
      <vt:lpstr>Aptos Display</vt:lpstr>
      <vt:lpstr>Arial</vt:lpstr>
      <vt:lpstr>Bahnschrift</vt:lpstr>
      <vt:lpstr>Cambria Math</vt:lpstr>
      <vt:lpstr>Cascadia Code</vt:lpstr>
      <vt:lpstr>Cascadia Mono</vt:lpstr>
      <vt:lpstr>Comic Sans MS</vt:lpstr>
      <vt:lpstr>Cooper Black</vt:lpstr>
      <vt:lpstr>Lucida Console</vt:lpstr>
      <vt:lpstr>Office Theme</vt:lpstr>
      <vt:lpstr>STAT 231 Midterm 2 Review</vt:lpstr>
      <vt:lpstr>PowerPoint Presentation</vt:lpstr>
      <vt:lpstr>Hi I’m Andy (again)</vt:lpstr>
      <vt:lpstr>JOIN THE STATS CLUB</vt:lpstr>
      <vt:lpstr>What is the midterm on???</vt:lpstr>
      <vt:lpstr>What is being covered???</vt:lpstr>
      <vt:lpstr>What is NOT being covered???</vt:lpstr>
      <vt:lpstr>QQ Plots and Model Fit</vt:lpstr>
      <vt:lpstr>QQ Plots</vt:lpstr>
      <vt:lpstr>The 4 QQ Plot Shapes you must know</vt:lpstr>
      <vt:lpstr>The 4 QQ Plot Shapes you must know</vt:lpstr>
      <vt:lpstr>The 4 QQ Plot Shapes - Summary</vt:lpstr>
      <vt:lpstr>Checking Model Fit</vt:lpstr>
      <vt:lpstr>Exercise</vt:lpstr>
      <vt:lpstr>Exercise</vt:lpstr>
      <vt:lpstr>Chapter 3</vt:lpstr>
      <vt:lpstr>PPDAC</vt:lpstr>
      <vt:lpstr>Terms 1</vt:lpstr>
      <vt:lpstr>Terms 2</vt:lpstr>
      <vt:lpstr>Exercise</vt:lpstr>
      <vt:lpstr>Exercise</vt:lpstr>
      <vt:lpstr>Exercise</vt:lpstr>
      <vt:lpstr>Exercise</vt:lpstr>
      <vt:lpstr>Exercise</vt:lpstr>
      <vt:lpstr>Chi Squared and T</vt:lpstr>
      <vt:lpstr>χ^2 (k)  Chi Squared</vt:lpstr>
      <vt:lpstr>χ^2 (1) Probabilities</vt:lpstr>
      <vt:lpstr>χ^2 (2) Probabilities</vt:lpstr>
      <vt:lpstr>T(k)  Student-T</vt:lpstr>
      <vt:lpstr>Determining Probabilities/Quantiles</vt:lpstr>
      <vt:lpstr>Also, Mean and Variance</vt:lpstr>
      <vt:lpstr>Estimation</vt:lpstr>
      <vt:lpstr>The 2 Model System</vt:lpstr>
      <vt:lpstr>Estimators and their Distributions</vt:lpstr>
      <vt:lpstr>Pivotal Quantities</vt:lpstr>
      <vt:lpstr>A what now?</vt:lpstr>
      <vt:lpstr>Examples</vt:lpstr>
      <vt:lpstr>Confidence Intervals</vt:lpstr>
      <vt:lpstr>The Interval Estimate</vt:lpstr>
      <vt:lpstr>Constructing Confidence Intervals</vt:lpstr>
      <vt:lpstr>Interpretation and Facts</vt:lpstr>
      <vt:lpstr>Exercise</vt:lpstr>
      <vt:lpstr>Exercise</vt:lpstr>
      <vt:lpstr>Asymmetric Confidence Intervals</vt:lpstr>
      <vt:lpstr>Confidence Interval Reference</vt:lpstr>
      <vt:lpstr>Confidence Interval Reference</vt:lpstr>
      <vt:lpstr>Confidence Interval Reference</vt:lpstr>
      <vt:lpstr>Margin of Error</vt:lpstr>
      <vt:lpstr>The Margin of Error Calculation</vt:lpstr>
      <vt:lpstr>Excercise</vt:lpstr>
      <vt:lpstr>Excercise</vt:lpstr>
      <vt:lpstr>The Margin of Error Calculation</vt:lpstr>
      <vt:lpstr>Hypothesis Testing</vt:lpstr>
      <vt:lpstr>From the Barebone Basics</vt:lpstr>
      <vt:lpstr>The p-value</vt:lpstr>
      <vt:lpstr>More Things about Hypothesis Testing</vt:lpstr>
      <vt:lpstr>Conducting a Hypothesis Test</vt:lpstr>
      <vt:lpstr>Exercise</vt:lpstr>
      <vt:lpstr>Exercise</vt:lpstr>
      <vt:lpstr>Exercise</vt:lpstr>
      <vt:lpstr>One-Sided Tests</vt:lpstr>
      <vt:lpstr>The wacky rule for Variance Tests</vt:lpstr>
      <vt:lpstr>Connections: Testing and CIs</vt:lpstr>
      <vt:lpstr>Hypothesis Testing Reference</vt:lpstr>
      <vt:lpstr>Hypothesis Testing Reference</vt:lpstr>
      <vt:lpstr>Likelihood Ratios</vt:lpstr>
      <vt:lpstr>The Likelihood Interval</vt:lpstr>
      <vt:lpstr>Interpreting and Trivia</vt:lpstr>
      <vt:lpstr>Using r(θ) instead of R(θ) </vt:lpstr>
      <vt:lpstr>The Likelihood Statistic</vt:lpstr>
      <vt:lpstr>Likelihood-Based Confidence Intervals</vt:lpstr>
      <vt:lpstr>Likelihood-Based Confidence Intervals</vt:lpstr>
      <vt:lpstr>Likelihood-Based Hypothesis Tests</vt:lpstr>
      <vt:lpstr>Multiple Types of P-values</vt:lpstr>
      <vt:lpstr>Exercise</vt:lpstr>
      <vt:lpstr>Exercise</vt:lpstr>
      <vt:lpstr>Exercise</vt:lpstr>
      <vt:lpstr>Exercise</vt:lpstr>
      <vt:lpstr>All the P-values are slightly different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Chang</dc:creator>
  <cp:lastModifiedBy>Andy Chang</cp:lastModifiedBy>
  <cp:revision>3</cp:revision>
  <dcterms:created xsi:type="dcterms:W3CDTF">2024-10-29T03:25:17Z</dcterms:created>
  <dcterms:modified xsi:type="dcterms:W3CDTF">2024-11-07T23:58:04Z</dcterms:modified>
</cp:coreProperties>
</file>